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7" r:id="rId6"/>
    <p:sldId id="261" r:id="rId7"/>
    <p:sldId id="262" r:id="rId8"/>
    <p:sldId id="263" r:id="rId9"/>
    <p:sldId id="264" r:id="rId10"/>
    <p:sldId id="265" r:id="rId11"/>
    <p:sldId id="266" r:id="rId12"/>
    <p:sldId id="272" r:id="rId13"/>
    <p:sldId id="273" r:id="rId14"/>
    <p:sldId id="274" r:id="rId15"/>
    <p:sldId id="275" r:id="rId16"/>
    <p:sldId id="276" r:id="rId17"/>
    <p:sldId id="279" r:id="rId18"/>
    <p:sldId id="278" r:id="rId19"/>
    <p:sldId id="280" r:id="rId20"/>
    <p:sldId id="281" r:id="rId21"/>
    <p:sldId id="282" r:id="rId22"/>
    <p:sldId id="283" r:id="rId23"/>
    <p:sldId id="284" r:id="rId24"/>
    <p:sldId id="285" r:id="rId25"/>
    <p:sldId id="286" r:id="rId26"/>
    <p:sldId id="287" r:id="rId27"/>
    <p:sldId id="288" r:id="rId28"/>
    <p:sldId id="289" r:id="rId29"/>
    <p:sldId id="290"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5"/>
    <p:restoredTop sz="94666"/>
  </p:normalViewPr>
  <p:slideViewPr>
    <p:cSldViewPr snapToGrid="0">
      <p:cViewPr varScale="1">
        <p:scale>
          <a:sx n="102" d="100"/>
          <a:sy n="102" d="100"/>
        </p:scale>
        <p:origin x="2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3D298-26E8-6ED7-EEC7-21842571EC7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55582D7-E247-625F-9BD6-E3DDC0259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E7523CB-4886-0432-648E-5DF84E859F66}"/>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8B71AE42-BE65-2ADF-BC3D-C6F7515FA9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6F86D4-645E-FF82-0921-860096F22776}"/>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19140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C13AF-838F-3E7D-8915-315AAE51C2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F06C636-BB77-E051-2386-9F0F5751D67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17DB9B-AF25-BC30-B33D-0D8560D63D37}"/>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D662A03D-47A2-BEBB-C8E1-051DC48D61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5D1942-1F3C-C0D1-E79C-783DD42551C1}"/>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141949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ABBE185-AC28-042A-431B-D66F7468B74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C22E788-1E79-1AFD-ECC5-BB48FF10C6F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D9151A-1320-D201-2C99-7F23FC4C5E06}"/>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635C0CED-F265-8844-7753-0290CF29BB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26FB91-9B76-FBA7-959F-4B33D1473293}"/>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393787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EC570-3A5C-0B8D-1622-D678C751E2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A2B6FC-6C44-7333-BFEE-0C3AE353F5F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C6963B-120F-06C8-3A75-9492F5B605CB}"/>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B98E3F54-F798-DD11-DBAE-88B1EF1444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BE93FD-7FB3-ABD3-E095-B1AD03874DD8}"/>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207673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543C0-BA94-6B0E-96F3-51EE080BBF2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8BE529F-58DA-F291-9EB0-E7B064F900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A2F94E-70E2-7C2A-4F77-CFFAC0408F7A}"/>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84B8CC0E-194A-AE12-AA6A-0CB557D03C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CECB7A-B56A-ED98-EF9B-D8B8D99FD95A}"/>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198028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8A8F7-2390-D339-EBF1-0D13C14B33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DDFCBE-11D9-951A-1930-82E3C6722F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0AE4852-F517-AD0F-BCC2-193DB5D81DA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2F6235-4298-0D24-DB5E-F41CBDE8C925}"/>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6" name="Espace réservé du pied de page 5">
            <a:extLst>
              <a:ext uri="{FF2B5EF4-FFF2-40B4-BE49-F238E27FC236}">
                <a16:creationId xmlns:a16="http://schemas.microsoft.com/office/drawing/2014/main" id="{F4CCC8A9-5D17-DFFB-8EE3-8308D9E6D5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733845-6DFD-5915-E8AD-FF32087912D3}"/>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383535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C1B71-072D-921C-64DC-60BC11DAF6E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8B8500-CAA0-1E3E-AFEF-97E63C044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C16592A-9C78-0AC7-358D-E59A500C483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FBBA433-F19C-D24A-E022-95C407123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F19D1C6-8F24-86F0-0244-CD114A85E44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6836AAA-403C-AEFB-45B6-A142097E414C}"/>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8" name="Espace réservé du pied de page 7">
            <a:extLst>
              <a:ext uri="{FF2B5EF4-FFF2-40B4-BE49-F238E27FC236}">
                <a16:creationId xmlns:a16="http://schemas.microsoft.com/office/drawing/2014/main" id="{F96AE6A0-E932-1551-265E-BB30F189134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AA51D60-6D80-01B9-48FE-7630E8B4F5DD}"/>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376402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52C9B-57F8-A452-BC62-3EEBBAF942F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9D109A5-A789-1B2E-8F37-EFB8AD7271DB}"/>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4" name="Espace réservé du pied de page 3">
            <a:extLst>
              <a:ext uri="{FF2B5EF4-FFF2-40B4-BE49-F238E27FC236}">
                <a16:creationId xmlns:a16="http://schemas.microsoft.com/office/drawing/2014/main" id="{73AB6F13-04FA-8711-41AE-D5F86AA75FD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06B1D95-96A0-2BF8-6B82-C92CA6AF10AB}"/>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387419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1F8CACF-D54C-B419-0C06-105D7FA93060}"/>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3" name="Espace réservé du pied de page 2">
            <a:extLst>
              <a:ext uri="{FF2B5EF4-FFF2-40B4-BE49-F238E27FC236}">
                <a16:creationId xmlns:a16="http://schemas.microsoft.com/office/drawing/2014/main" id="{445E68FC-B32F-A451-FE99-9769E47252A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AAE0E8A-5F09-6186-0CC5-F53E1AA62BE1}"/>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230025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57A3D-8AC3-43C3-ADA8-0B4986F1213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EE61CF6-FB83-ECE5-74E3-1F6EEC2C8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E988DFA-F54D-F416-5BB6-6A203BBA0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24B951-568F-D5E4-8BF9-B3B1E228792C}"/>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6" name="Espace réservé du pied de page 5">
            <a:extLst>
              <a:ext uri="{FF2B5EF4-FFF2-40B4-BE49-F238E27FC236}">
                <a16:creationId xmlns:a16="http://schemas.microsoft.com/office/drawing/2014/main" id="{051F7DDF-6D75-2610-65BA-42754D3F74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BF971BD-AABE-73C5-6AB0-3DF3E53D3322}"/>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152112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8022A-123A-F0F7-1774-9A26E5C6F0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3759435-B464-7AE5-1B81-AA9F7C0C0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3779E7D-F305-4BE3-6B56-37A4422DA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2A1B3C-53C6-CE6F-A1BD-BC5173B88FB8}"/>
              </a:ext>
            </a:extLst>
          </p:cNvPr>
          <p:cNvSpPr>
            <a:spLocks noGrp="1"/>
          </p:cNvSpPr>
          <p:nvPr>
            <p:ph type="dt" sz="half" idx="10"/>
          </p:nvPr>
        </p:nvSpPr>
        <p:spPr/>
        <p:txBody>
          <a:bodyPr/>
          <a:lstStyle/>
          <a:p>
            <a:fld id="{77A44A81-DC22-CF41-9082-DD9708281F3D}" type="datetimeFigureOut">
              <a:rPr lang="fr-FR" smtClean="0"/>
              <a:t>28/11/2025</a:t>
            </a:fld>
            <a:endParaRPr lang="fr-FR"/>
          </a:p>
        </p:txBody>
      </p:sp>
      <p:sp>
        <p:nvSpPr>
          <p:cNvPr id="6" name="Espace réservé du pied de page 5">
            <a:extLst>
              <a:ext uri="{FF2B5EF4-FFF2-40B4-BE49-F238E27FC236}">
                <a16:creationId xmlns:a16="http://schemas.microsoft.com/office/drawing/2014/main" id="{D7FC668B-8536-E25D-92BF-BEFE3D0C0B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24D249-1B8F-4820-824E-D06A39A91A4F}"/>
              </a:ext>
            </a:extLst>
          </p:cNvPr>
          <p:cNvSpPr>
            <a:spLocks noGrp="1"/>
          </p:cNvSpPr>
          <p:nvPr>
            <p:ph type="sldNum" sz="quarter" idx="12"/>
          </p:nvPr>
        </p:nvSpPr>
        <p:spPr/>
        <p:txBody>
          <a:bodyPr/>
          <a:lstStyle/>
          <a:p>
            <a:fld id="{5902134C-83C3-7D42-BC1A-CFEECD76BFC8}" type="slidenum">
              <a:rPr lang="fr-FR" smtClean="0"/>
              <a:t>‹N°›</a:t>
            </a:fld>
            <a:endParaRPr lang="fr-FR"/>
          </a:p>
        </p:txBody>
      </p:sp>
    </p:spTree>
    <p:extLst>
      <p:ext uri="{BB962C8B-B14F-4D97-AF65-F5344CB8AC3E}">
        <p14:creationId xmlns:p14="http://schemas.microsoft.com/office/powerpoint/2010/main" val="89586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EAF364-702C-6AE8-B0C8-6FBDAD5CE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82CB5A-61DE-003E-1D61-4C06E2E75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3775BD-64D4-F7C2-ADEE-AA8D412C8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A44A81-DC22-CF41-9082-DD9708281F3D}"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1AE23400-5335-EDB0-0298-903F74D7BF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2616DC-1809-702D-01FD-CDABB5F45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02134C-83C3-7D42-BC1A-CFEECD76BFC8}" type="slidenum">
              <a:rPr lang="fr-FR" smtClean="0"/>
              <a:t>‹N°›</a:t>
            </a:fld>
            <a:endParaRPr lang="fr-FR"/>
          </a:p>
        </p:txBody>
      </p:sp>
    </p:spTree>
    <p:extLst>
      <p:ext uri="{BB962C8B-B14F-4D97-AF65-F5344CB8AC3E}">
        <p14:creationId xmlns:p14="http://schemas.microsoft.com/office/powerpoint/2010/main" val="2337428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65AFC7-2ED0-2C17-26C9-A47B99D8B5DF}"/>
              </a:ext>
            </a:extLst>
          </p:cNvPr>
          <p:cNvSpPr>
            <a:spLocks noGrp="1"/>
          </p:cNvSpPr>
          <p:nvPr>
            <p:ph type="ctrTitle"/>
          </p:nvPr>
        </p:nvSpPr>
        <p:spPr/>
        <p:txBody>
          <a:bodyPr/>
          <a:lstStyle/>
          <a:p>
            <a:r>
              <a:rPr lang="fr-FR" dirty="0"/>
              <a:t>Le système nerveux</a:t>
            </a:r>
          </a:p>
        </p:txBody>
      </p:sp>
      <p:sp>
        <p:nvSpPr>
          <p:cNvPr id="3" name="Sous-titre 2">
            <a:extLst>
              <a:ext uri="{FF2B5EF4-FFF2-40B4-BE49-F238E27FC236}">
                <a16:creationId xmlns:a16="http://schemas.microsoft.com/office/drawing/2014/main" id="{5B1A5E7C-D78B-14BB-94A3-8FDC0DE48EAB}"/>
              </a:ext>
            </a:extLst>
          </p:cNvPr>
          <p:cNvSpPr>
            <a:spLocks noGrp="1"/>
          </p:cNvSpPr>
          <p:nvPr>
            <p:ph type="subTitle" idx="1"/>
          </p:nvPr>
        </p:nvSpPr>
        <p:spPr>
          <a:xfrm>
            <a:off x="9391135" y="6036319"/>
            <a:ext cx="2800865" cy="821681"/>
          </a:xfrm>
        </p:spPr>
        <p:txBody>
          <a:bodyPr>
            <a:normAutofit lnSpcReduction="10000"/>
          </a:bodyPr>
          <a:lstStyle/>
          <a:p>
            <a:r>
              <a:rPr lang="fr-FR" dirty="0"/>
              <a:t>Christophe DAMIEN</a:t>
            </a:r>
          </a:p>
          <a:p>
            <a:r>
              <a:rPr lang="fr-FR" dirty="0"/>
              <a:t>Wesley THOMAS</a:t>
            </a:r>
          </a:p>
        </p:txBody>
      </p:sp>
      <p:sp>
        <p:nvSpPr>
          <p:cNvPr id="4" name="ZoneTexte 3">
            <a:extLst>
              <a:ext uri="{FF2B5EF4-FFF2-40B4-BE49-F238E27FC236}">
                <a16:creationId xmlns:a16="http://schemas.microsoft.com/office/drawing/2014/main" id="{20BBA555-BA88-42D5-0E18-4F615B5AA6B0}"/>
              </a:ext>
            </a:extLst>
          </p:cNvPr>
          <p:cNvSpPr txBox="1"/>
          <p:nvPr/>
        </p:nvSpPr>
        <p:spPr>
          <a:xfrm>
            <a:off x="0" y="6447159"/>
            <a:ext cx="483017" cy="369332"/>
          </a:xfrm>
          <a:prstGeom prst="rect">
            <a:avLst/>
          </a:prstGeom>
          <a:noFill/>
        </p:spPr>
        <p:txBody>
          <a:bodyPr wrap="none" rtlCol="0">
            <a:spAutoFit/>
          </a:bodyPr>
          <a:lstStyle/>
          <a:p>
            <a:r>
              <a:rPr lang="fr-FR" dirty="0"/>
              <a:t>V.2</a:t>
            </a:r>
          </a:p>
        </p:txBody>
      </p:sp>
      <p:sp>
        <p:nvSpPr>
          <p:cNvPr id="5" name="ZoneTexte 4">
            <a:extLst>
              <a:ext uri="{FF2B5EF4-FFF2-40B4-BE49-F238E27FC236}">
                <a16:creationId xmlns:a16="http://schemas.microsoft.com/office/drawing/2014/main" id="{B5D4F0E9-B204-9FF3-E578-5D377BA3B0F7}"/>
              </a:ext>
            </a:extLst>
          </p:cNvPr>
          <p:cNvSpPr txBox="1"/>
          <p:nvPr/>
        </p:nvSpPr>
        <p:spPr>
          <a:xfrm>
            <a:off x="0" y="0"/>
            <a:ext cx="1301959" cy="369332"/>
          </a:xfrm>
          <a:prstGeom prst="rect">
            <a:avLst/>
          </a:prstGeom>
          <a:noFill/>
        </p:spPr>
        <p:txBody>
          <a:bodyPr wrap="none" rtlCol="0">
            <a:spAutoFit/>
          </a:bodyPr>
          <a:lstStyle/>
          <a:p>
            <a:r>
              <a:rPr lang="fr-FR" dirty="0"/>
              <a:t>BP AF 2025</a:t>
            </a:r>
          </a:p>
        </p:txBody>
      </p:sp>
      <p:pic>
        <p:nvPicPr>
          <p:cNvPr id="6" name="object 6">
            <a:extLst>
              <a:ext uri="{FF2B5EF4-FFF2-40B4-BE49-F238E27FC236}">
                <a16:creationId xmlns:a16="http://schemas.microsoft.com/office/drawing/2014/main" id="{CE0CC818-D17B-659F-9153-F2A402EDA0AE}"/>
              </a:ext>
            </a:extLst>
          </p:cNvPr>
          <p:cNvPicPr/>
          <p:nvPr/>
        </p:nvPicPr>
        <p:blipFill>
          <a:blip r:embed="rId2" cstate="print"/>
          <a:stretch>
            <a:fillRect/>
          </a:stretch>
        </p:blipFill>
        <p:spPr>
          <a:xfrm>
            <a:off x="8895928" y="139147"/>
            <a:ext cx="3230217" cy="1351721"/>
          </a:xfrm>
          <a:prstGeom prst="rect">
            <a:avLst/>
          </a:prstGeom>
        </p:spPr>
      </p:pic>
    </p:spTree>
    <p:extLst>
      <p:ext uri="{BB962C8B-B14F-4D97-AF65-F5344CB8AC3E}">
        <p14:creationId xmlns:p14="http://schemas.microsoft.com/office/powerpoint/2010/main" val="353661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44D95-CE61-954C-5299-D4FD128BFD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2D83EA4-8EC5-37F4-1FED-9E75D693E2DC}"/>
              </a:ext>
            </a:extLst>
          </p:cNvPr>
          <p:cNvSpPr>
            <a:spLocks noGrp="1"/>
          </p:cNvSpPr>
          <p:nvPr>
            <p:ph type="title"/>
          </p:nvPr>
        </p:nvSpPr>
        <p:spPr/>
        <p:txBody>
          <a:bodyPr/>
          <a:lstStyle/>
          <a:p>
            <a:r>
              <a:rPr lang="fr-FR" dirty="0"/>
              <a:t>Système Nerveux Périphérique (SNP)</a:t>
            </a:r>
          </a:p>
        </p:txBody>
      </p:sp>
      <p:sp>
        <p:nvSpPr>
          <p:cNvPr id="3" name="Espace réservé du contenu 2">
            <a:extLst>
              <a:ext uri="{FF2B5EF4-FFF2-40B4-BE49-F238E27FC236}">
                <a16:creationId xmlns:a16="http://schemas.microsoft.com/office/drawing/2014/main" id="{25A52C1F-DA9C-7AC9-6117-5613E5679E58}"/>
              </a:ext>
            </a:extLst>
          </p:cNvPr>
          <p:cNvSpPr>
            <a:spLocks noGrp="1"/>
          </p:cNvSpPr>
          <p:nvPr>
            <p:ph idx="1"/>
          </p:nvPr>
        </p:nvSpPr>
        <p:spPr/>
        <p:txBody>
          <a:bodyPr>
            <a:normAutofit/>
          </a:bodyPr>
          <a:lstStyle/>
          <a:p>
            <a:pPr marL="0" indent="0">
              <a:buNone/>
            </a:pPr>
            <a:r>
              <a:rPr lang="fr-FR" b="1" dirty="0"/>
              <a:t>Le système nerveux parasympathique </a:t>
            </a:r>
            <a:r>
              <a:rPr lang="fr-FR" dirty="0"/>
              <a:t>(qui inhibe) : À l’effet inverse, il agit sur les phénomènes de diminution (FC, vasoconstriction, T°C, etc…) pour la gestion quotidienne.</a:t>
            </a:r>
          </a:p>
          <a:p>
            <a:pPr marL="0" indent="0">
              <a:buNone/>
            </a:pPr>
            <a:endParaRPr lang="fr-FR" dirty="0"/>
          </a:p>
          <a:p>
            <a:pPr marL="0" indent="0">
              <a:buNone/>
            </a:pPr>
            <a:r>
              <a:rPr lang="fr-FR" dirty="0"/>
              <a:t>Il agit sur les organes internes (viscères, cœur, muscles lisses) de manière involontaire.</a:t>
            </a:r>
          </a:p>
        </p:txBody>
      </p:sp>
    </p:spTree>
    <p:extLst>
      <p:ext uri="{BB962C8B-B14F-4D97-AF65-F5344CB8AC3E}">
        <p14:creationId xmlns:p14="http://schemas.microsoft.com/office/powerpoint/2010/main" val="190024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06E0-CABE-C812-78FB-C520B0939153}"/>
            </a:ext>
          </a:extLst>
        </p:cNvPr>
        <p:cNvGrpSpPr/>
        <p:nvPr/>
      </p:nvGrpSpPr>
      <p:grpSpPr>
        <a:xfrm>
          <a:off x="0" y="0"/>
          <a:ext cx="0" cy="0"/>
          <a:chOff x="0" y="0"/>
          <a:chExt cx="0" cy="0"/>
        </a:xfrm>
      </p:grpSpPr>
      <p:pic>
        <p:nvPicPr>
          <p:cNvPr id="4" name="Image 3" descr="Une image contenant texte, capture d’écran, Police, ligne&#10;&#10;Le contenu généré par l’IA peut être incorrect.">
            <a:extLst>
              <a:ext uri="{FF2B5EF4-FFF2-40B4-BE49-F238E27FC236}">
                <a16:creationId xmlns:a16="http://schemas.microsoft.com/office/drawing/2014/main" id="{639CB7DD-BB8F-770C-6093-3FE34054C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967" y="2226619"/>
            <a:ext cx="9176066" cy="2404762"/>
          </a:xfrm>
          <a:prstGeom prst="rect">
            <a:avLst/>
          </a:prstGeom>
        </p:spPr>
      </p:pic>
    </p:spTree>
    <p:extLst>
      <p:ext uri="{BB962C8B-B14F-4D97-AF65-F5344CB8AC3E}">
        <p14:creationId xmlns:p14="http://schemas.microsoft.com/office/powerpoint/2010/main" val="219123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CA4A6-883E-0975-98C0-50BE411F351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D2E89D-1936-65C3-0A84-21D1CF3969C0}"/>
              </a:ext>
            </a:extLst>
          </p:cNvPr>
          <p:cNvSpPr>
            <a:spLocks noGrp="1"/>
          </p:cNvSpPr>
          <p:nvPr>
            <p:ph idx="1"/>
          </p:nvPr>
        </p:nvSpPr>
        <p:spPr>
          <a:xfrm>
            <a:off x="838200" y="1690688"/>
            <a:ext cx="10515600" cy="4351338"/>
          </a:xfrm>
        </p:spPr>
        <p:txBody>
          <a:bodyPr>
            <a:normAutofit/>
          </a:bodyPr>
          <a:lstStyle/>
          <a:p>
            <a:pPr marL="0" indent="0">
              <a:buNone/>
            </a:pPr>
            <a:r>
              <a:rPr lang="fr-FR" dirty="0"/>
              <a:t>Le cerveau : traite les informations sensitives, gère et contrôle la motricité volontaire. Composé de 86 à 100 milliards de neurones qui sont connectés les uns aux autres pour former des zones.</a:t>
            </a:r>
          </a:p>
        </p:txBody>
      </p:sp>
      <p:pic>
        <p:nvPicPr>
          <p:cNvPr id="7" name="Image 6">
            <a:extLst>
              <a:ext uri="{FF2B5EF4-FFF2-40B4-BE49-F238E27FC236}">
                <a16:creationId xmlns:a16="http://schemas.microsoft.com/office/drawing/2014/main" id="{2CA87CEC-E545-6180-4E63-C40CE4856757}"/>
              </a:ext>
            </a:extLst>
          </p:cNvPr>
          <p:cNvPicPr>
            <a:picLocks noChangeAspect="1"/>
          </p:cNvPicPr>
          <p:nvPr/>
        </p:nvPicPr>
        <p:blipFill>
          <a:blip r:embed="rId2"/>
          <a:stretch>
            <a:fillRect/>
          </a:stretch>
        </p:blipFill>
        <p:spPr>
          <a:xfrm>
            <a:off x="7892364" y="4001294"/>
            <a:ext cx="4299636" cy="2550382"/>
          </a:xfrm>
          <a:prstGeom prst="rect">
            <a:avLst/>
          </a:prstGeom>
        </p:spPr>
      </p:pic>
    </p:spTree>
    <p:extLst>
      <p:ext uri="{BB962C8B-B14F-4D97-AF65-F5344CB8AC3E}">
        <p14:creationId xmlns:p14="http://schemas.microsoft.com/office/powerpoint/2010/main" val="240636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1F435-1B01-F7F1-FB60-9823171937B0}"/>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3F6FEF1-B1F6-244B-0487-BD67759CBC16}"/>
              </a:ext>
            </a:extLst>
          </p:cNvPr>
          <p:cNvPicPr>
            <a:picLocks noChangeAspect="1"/>
          </p:cNvPicPr>
          <p:nvPr/>
        </p:nvPicPr>
        <p:blipFill>
          <a:blip r:embed="rId2"/>
          <a:stretch>
            <a:fillRect/>
          </a:stretch>
        </p:blipFill>
        <p:spPr>
          <a:xfrm>
            <a:off x="7888962" y="3168777"/>
            <a:ext cx="4303038" cy="2552400"/>
          </a:xfrm>
          <a:prstGeom prst="rect">
            <a:avLst/>
          </a:prstGeom>
        </p:spPr>
      </p:pic>
      <p:sp>
        <p:nvSpPr>
          <p:cNvPr id="3" name="Espace réservé du contenu 2">
            <a:extLst>
              <a:ext uri="{FF2B5EF4-FFF2-40B4-BE49-F238E27FC236}">
                <a16:creationId xmlns:a16="http://schemas.microsoft.com/office/drawing/2014/main" id="{AD51DD9B-71C8-71C6-0AA9-4C2A29EE3211}"/>
              </a:ext>
            </a:extLst>
          </p:cNvPr>
          <p:cNvSpPr>
            <a:spLocks noGrp="1"/>
          </p:cNvSpPr>
          <p:nvPr>
            <p:ph idx="1"/>
          </p:nvPr>
        </p:nvSpPr>
        <p:spPr>
          <a:xfrm>
            <a:off x="566351" y="688802"/>
            <a:ext cx="10515600" cy="6169198"/>
          </a:xfrm>
        </p:spPr>
        <p:txBody>
          <a:bodyPr>
            <a:normAutofit/>
          </a:bodyPr>
          <a:lstStyle/>
          <a:p>
            <a:pPr marL="0" indent="0">
              <a:buNone/>
            </a:pPr>
            <a:r>
              <a:rPr lang="fr-FR" dirty="0"/>
              <a:t>Lobe frontal : fonctions intellectuelles et contrôle moteur</a:t>
            </a:r>
          </a:p>
          <a:p>
            <a:pPr marL="0" indent="0">
              <a:buNone/>
            </a:pPr>
            <a:r>
              <a:rPr lang="fr-FR" dirty="0"/>
              <a:t>Lobe temporal : fonctions auditives</a:t>
            </a:r>
          </a:p>
          <a:p>
            <a:pPr marL="0" indent="0">
              <a:buNone/>
            </a:pPr>
            <a:r>
              <a:rPr lang="fr-FR" dirty="0"/>
              <a:t>Lobe pariétal : fonctions sensitives</a:t>
            </a:r>
          </a:p>
          <a:p>
            <a:pPr marL="0" indent="0">
              <a:buNone/>
            </a:pPr>
            <a:r>
              <a:rPr lang="fr-FR" dirty="0"/>
              <a:t>Lobe occipital : fonctions visuelles</a:t>
            </a:r>
          </a:p>
          <a:p>
            <a:pPr marL="0" indent="0">
              <a:buNone/>
            </a:pPr>
            <a:r>
              <a:rPr lang="fr-FR" dirty="0"/>
              <a:t>Lobe insulaire : fonctions liées aux émotions et à la perception</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sz="1900" dirty="0"/>
              <a:t>Le cervelet joue un rôle capital dans le contrôle et  la coordination </a:t>
            </a:r>
          </a:p>
          <a:p>
            <a:pPr marL="0" indent="0">
              <a:buNone/>
            </a:pPr>
            <a:r>
              <a:rPr lang="fr-FR" sz="1900" dirty="0"/>
              <a:t>du mouvement, le rythme et  l’enchaînement des activités motrices y sont gérés.</a:t>
            </a:r>
          </a:p>
        </p:txBody>
      </p:sp>
    </p:spTree>
    <p:extLst>
      <p:ext uri="{BB962C8B-B14F-4D97-AF65-F5344CB8AC3E}">
        <p14:creationId xmlns:p14="http://schemas.microsoft.com/office/powerpoint/2010/main" val="263999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BB7B2-F72B-7E68-AC5B-DD47CF4A7F5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3E5DFB2-7C53-A91B-0E4C-EE4A416C9127}"/>
              </a:ext>
            </a:extLst>
          </p:cNvPr>
          <p:cNvSpPr>
            <a:spLocks noGrp="1"/>
          </p:cNvSpPr>
          <p:nvPr>
            <p:ph idx="1"/>
          </p:nvPr>
        </p:nvSpPr>
        <p:spPr>
          <a:xfrm>
            <a:off x="838200" y="330992"/>
            <a:ext cx="10515600" cy="4351338"/>
          </a:xfrm>
        </p:spPr>
        <p:txBody>
          <a:bodyPr/>
          <a:lstStyle/>
          <a:p>
            <a:pPr marL="0" indent="0">
              <a:buNone/>
            </a:pPr>
            <a:r>
              <a:rPr lang="fr-FR" dirty="0"/>
              <a:t>La moelle épinière :</a:t>
            </a:r>
          </a:p>
          <a:p>
            <a:pPr marL="0" indent="0">
              <a:buNone/>
            </a:pPr>
            <a:r>
              <a:rPr lang="fr-FR" dirty="0"/>
              <a:t>				</a:t>
            </a:r>
          </a:p>
          <a:p>
            <a:pPr marL="0" indent="0">
              <a:buNone/>
            </a:pPr>
            <a:r>
              <a:rPr lang="fr-FR" dirty="0"/>
              <a:t>				Cylindre épais allongé composé de nerfs, 					protégé par du tissu conjonctif et de l’os.</a:t>
            </a:r>
          </a:p>
          <a:p>
            <a:pPr marL="0" indent="0">
              <a:buNone/>
            </a:pPr>
            <a:r>
              <a:rPr lang="fr-FR" dirty="0"/>
              <a:t>				</a:t>
            </a:r>
          </a:p>
          <a:p>
            <a:pPr marL="0" indent="0">
              <a:buNone/>
            </a:pPr>
            <a:r>
              <a:rPr lang="fr-FR" dirty="0"/>
              <a:t>				S’étend du tronc cérébral jusqu’à la région 				lombaire </a:t>
            </a:r>
          </a:p>
        </p:txBody>
      </p:sp>
      <p:pic>
        <p:nvPicPr>
          <p:cNvPr id="5" name="Image 4">
            <a:extLst>
              <a:ext uri="{FF2B5EF4-FFF2-40B4-BE49-F238E27FC236}">
                <a16:creationId xmlns:a16="http://schemas.microsoft.com/office/drawing/2014/main" id="{49BE0203-B934-85C4-627F-04479C697A0B}"/>
              </a:ext>
            </a:extLst>
          </p:cNvPr>
          <p:cNvPicPr>
            <a:picLocks noChangeAspect="1"/>
          </p:cNvPicPr>
          <p:nvPr/>
        </p:nvPicPr>
        <p:blipFill>
          <a:blip r:embed="rId2"/>
          <a:stretch>
            <a:fillRect/>
          </a:stretch>
        </p:blipFill>
        <p:spPr>
          <a:xfrm>
            <a:off x="591065" y="2175669"/>
            <a:ext cx="3108099" cy="4351339"/>
          </a:xfrm>
          <a:prstGeom prst="rect">
            <a:avLst/>
          </a:prstGeom>
        </p:spPr>
      </p:pic>
    </p:spTree>
    <p:extLst>
      <p:ext uri="{BB962C8B-B14F-4D97-AF65-F5344CB8AC3E}">
        <p14:creationId xmlns:p14="http://schemas.microsoft.com/office/powerpoint/2010/main" val="22079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E46BE-1E0E-B4F3-BAB2-16082F3C483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0E275B-E879-BF34-FE2B-AF307DF937C8}"/>
              </a:ext>
            </a:extLst>
          </p:cNvPr>
          <p:cNvSpPr>
            <a:spLocks noGrp="1"/>
          </p:cNvSpPr>
          <p:nvPr>
            <p:ph idx="1"/>
          </p:nvPr>
        </p:nvSpPr>
        <p:spPr>
          <a:xfrm>
            <a:off x="838200" y="1504349"/>
            <a:ext cx="10515600" cy="4351338"/>
          </a:xfrm>
        </p:spPr>
        <p:txBody>
          <a:bodyPr/>
          <a:lstStyle/>
          <a:p>
            <a:pPr marL="0" indent="0">
              <a:buNone/>
            </a:pPr>
            <a:r>
              <a:rPr lang="fr-FR" dirty="0"/>
              <a:t>Les informations sensorielles et les ordres moteurs s’y déplacent vers le haut ou le bas en provenance ou en direction du cerveau.</a:t>
            </a:r>
          </a:p>
          <a:p>
            <a:pPr marL="0" indent="0">
              <a:buNone/>
            </a:pPr>
            <a:endParaRPr lang="fr-FR" dirty="0"/>
          </a:p>
          <a:p>
            <a:pPr marL="0" indent="0">
              <a:buNone/>
            </a:pPr>
            <a:r>
              <a:rPr lang="fr-FR" dirty="0"/>
              <a:t>                               Ces informations circulent au sein ou en dehors de 		      la moelle épinière par le biais des nerfs spinaux qui 		      se ramifient depuis la moelle pour relier les 			                   membres, le torse et le bassin.</a:t>
            </a:r>
          </a:p>
        </p:txBody>
      </p:sp>
      <p:pic>
        <p:nvPicPr>
          <p:cNvPr id="5" name="Image 4">
            <a:extLst>
              <a:ext uri="{FF2B5EF4-FFF2-40B4-BE49-F238E27FC236}">
                <a16:creationId xmlns:a16="http://schemas.microsoft.com/office/drawing/2014/main" id="{59D8DB9B-8C62-C767-3CB3-14FB37889DD1}"/>
              </a:ext>
            </a:extLst>
          </p:cNvPr>
          <p:cNvPicPr>
            <a:picLocks noChangeAspect="1"/>
          </p:cNvPicPr>
          <p:nvPr/>
        </p:nvPicPr>
        <p:blipFill>
          <a:blip r:embed="rId2"/>
          <a:stretch>
            <a:fillRect/>
          </a:stretch>
        </p:blipFill>
        <p:spPr>
          <a:xfrm>
            <a:off x="0" y="2506661"/>
            <a:ext cx="3108099" cy="4351339"/>
          </a:xfrm>
          <a:prstGeom prst="rect">
            <a:avLst/>
          </a:prstGeom>
        </p:spPr>
      </p:pic>
    </p:spTree>
    <p:extLst>
      <p:ext uri="{BB962C8B-B14F-4D97-AF65-F5344CB8AC3E}">
        <p14:creationId xmlns:p14="http://schemas.microsoft.com/office/powerpoint/2010/main" val="337471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AE05C-8D1C-217A-F41D-17769F6512C4}"/>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77D63AB-95C7-950C-99D2-1D806C2E912F}"/>
              </a:ext>
            </a:extLst>
          </p:cNvPr>
          <p:cNvPicPr>
            <a:picLocks noGrp="1" noChangeAspect="1"/>
          </p:cNvPicPr>
          <p:nvPr>
            <p:ph idx="1"/>
          </p:nvPr>
        </p:nvPicPr>
        <p:blipFill>
          <a:blip r:embed="rId2"/>
          <a:stretch>
            <a:fillRect/>
          </a:stretch>
        </p:blipFill>
        <p:spPr>
          <a:xfrm>
            <a:off x="6933686" y="3915075"/>
            <a:ext cx="5258314" cy="2942925"/>
          </a:xfrm>
        </p:spPr>
      </p:pic>
      <p:sp>
        <p:nvSpPr>
          <p:cNvPr id="6" name="ZoneTexte 5">
            <a:extLst>
              <a:ext uri="{FF2B5EF4-FFF2-40B4-BE49-F238E27FC236}">
                <a16:creationId xmlns:a16="http://schemas.microsoft.com/office/drawing/2014/main" id="{2D4352FE-E5B2-883E-F04C-752B0FD081E6}"/>
              </a:ext>
            </a:extLst>
          </p:cNvPr>
          <p:cNvSpPr txBox="1"/>
          <p:nvPr/>
        </p:nvSpPr>
        <p:spPr>
          <a:xfrm>
            <a:off x="518984" y="453420"/>
            <a:ext cx="11673016" cy="1477328"/>
          </a:xfrm>
          <a:prstGeom prst="rect">
            <a:avLst/>
          </a:prstGeom>
          <a:noFill/>
        </p:spPr>
        <p:txBody>
          <a:bodyPr wrap="square" rtlCol="0">
            <a:spAutoFit/>
          </a:bodyPr>
          <a:lstStyle/>
          <a:p>
            <a:r>
              <a:rPr lang="fr-FR" dirty="0"/>
              <a:t>Les neurones : cellules spécialisées dans la réception, l’intégration, et la transmission d’informations.</a:t>
            </a:r>
          </a:p>
          <a:p>
            <a:r>
              <a:rPr lang="fr-FR" dirty="0"/>
              <a:t>Ils sont intégrés dans de multiples réseaux de façon ordonnée et hiérarchisée.</a:t>
            </a:r>
          </a:p>
          <a:p>
            <a:endParaRPr lang="fr-FR" dirty="0"/>
          </a:p>
          <a:p>
            <a:r>
              <a:rPr lang="fr-FR" dirty="0"/>
              <a:t>La transmission nerveuse se fait par l’intermédiaire de plusieurs neurones qui sont en communication entre eux via les dendrites ou par l’articulation d’un axone avec les dendrites. </a:t>
            </a:r>
          </a:p>
        </p:txBody>
      </p:sp>
      <p:sp>
        <p:nvSpPr>
          <p:cNvPr id="7" name="ZoneTexte 6">
            <a:extLst>
              <a:ext uri="{FF2B5EF4-FFF2-40B4-BE49-F238E27FC236}">
                <a16:creationId xmlns:a16="http://schemas.microsoft.com/office/drawing/2014/main" id="{6B91259F-723E-A16F-81DA-4B3AA760A211}"/>
              </a:ext>
            </a:extLst>
          </p:cNvPr>
          <p:cNvSpPr txBox="1"/>
          <p:nvPr/>
        </p:nvSpPr>
        <p:spPr>
          <a:xfrm>
            <a:off x="518984" y="2415005"/>
            <a:ext cx="11030465" cy="646331"/>
          </a:xfrm>
          <a:prstGeom prst="rect">
            <a:avLst/>
          </a:prstGeom>
          <a:noFill/>
        </p:spPr>
        <p:txBody>
          <a:bodyPr wrap="square" rtlCol="0">
            <a:spAutoFit/>
          </a:bodyPr>
          <a:lstStyle/>
          <a:p>
            <a:r>
              <a:rPr lang="fr-FR" b="1" dirty="0"/>
              <a:t>Le corps cellulaire : </a:t>
            </a:r>
            <a:r>
              <a:rPr lang="fr-FR" dirty="0"/>
              <a:t>de forme et taille variée, comporte un noyau unique et le cytoplasme qui contient les éléments communs à toutes les cellules</a:t>
            </a:r>
          </a:p>
        </p:txBody>
      </p:sp>
      <p:sp>
        <p:nvSpPr>
          <p:cNvPr id="8" name="ZoneTexte 7">
            <a:extLst>
              <a:ext uri="{FF2B5EF4-FFF2-40B4-BE49-F238E27FC236}">
                <a16:creationId xmlns:a16="http://schemas.microsoft.com/office/drawing/2014/main" id="{8497B7F4-6DFF-8BDD-B9EE-329F14F4E50B}"/>
              </a:ext>
            </a:extLst>
          </p:cNvPr>
          <p:cNvSpPr txBox="1"/>
          <p:nvPr/>
        </p:nvSpPr>
        <p:spPr>
          <a:xfrm>
            <a:off x="518984" y="3268744"/>
            <a:ext cx="7166919" cy="646331"/>
          </a:xfrm>
          <a:prstGeom prst="rect">
            <a:avLst/>
          </a:prstGeom>
          <a:noFill/>
        </p:spPr>
        <p:txBody>
          <a:bodyPr wrap="square" rtlCol="0">
            <a:spAutoFit/>
          </a:bodyPr>
          <a:lstStyle/>
          <a:p>
            <a:r>
              <a:rPr lang="fr-FR" b="1" dirty="0"/>
              <a:t>Les dendrites : </a:t>
            </a:r>
            <a:r>
              <a:rPr lang="fr-FR" dirty="0"/>
              <a:t>Prolongements courts, ramifiés et nombreux. Offre une plus grande surface de contact entre les cellules nerveux </a:t>
            </a:r>
            <a:endParaRPr lang="fr-FR" b="1" dirty="0"/>
          </a:p>
        </p:txBody>
      </p:sp>
      <p:sp>
        <p:nvSpPr>
          <p:cNvPr id="9" name="ZoneTexte 8">
            <a:extLst>
              <a:ext uri="{FF2B5EF4-FFF2-40B4-BE49-F238E27FC236}">
                <a16:creationId xmlns:a16="http://schemas.microsoft.com/office/drawing/2014/main" id="{2D3B9B71-B25F-DA32-1A12-477978506315}"/>
              </a:ext>
            </a:extLst>
          </p:cNvPr>
          <p:cNvSpPr txBox="1"/>
          <p:nvPr/>
        </p:nvSpPr>
        <p:spPr>
          <a:xfrm>
            <a:off x="518984" y="4122483"/>
            <a:ext cx="7166918" cy="646331"/>
          </a:xfrm>
          <a:prstGeom prst="rect">
            <a:avLst/>
          </a:prstGeom>
          <a:noFill/>
        </p:spPr>
        <p:txBody>
          <a:bodyPr wrap="square" rtlCol="0">
            <a:spAutoFit/>
          </a:bodyPr>
          <a:lstStyle/>
          <a:p>
            <a:r>
              <a:rPr lang="fr-FR" b="1" dirty="0"/>
              <a:t>L’axone : </a:t>
            </a:r>
            <a:r>
              <a:rPr lang="fr-FR" dirty="0"/>
              <a:t>Prolongement le plus long du neurone qui se termine par de nombreuses ramifications.</a:t>
            </a:r>
            <a:endParaRPr lang="fr-FR" b="1" dirty="0"/>
          </a:p>
        </p:txBody>
      </p:sp>
      <p:sp>
        <p:nvSpPr>
          <p:cNvPr id="3" name="ZoneTexte 2">
            <a:extLst>
              <a:ext uri="{FF2B5EF4-FFF2-40B4-BE49-F238E27FC236}">
                <a16:creationId xmlns:a16="http://schemas.microsoft.com/office/drawing/2014/main" id="{A149A6DD-EDEE-9E4D-C43E-7521A5238EDB}"/>
              </a:ext>
            </a:extLst>
          </p:cNvPr>
          <p:cNvSpPr txBox="1"/>
          <p:nvPr/>
        </p:nvSpPr>
        <p:spPr>
          <a:xfrm>
            <a:off x="518984" y="4975213"/>
            <a:ext cx="7166918" cy="923330"/>
          </a:xfrm>
          <a:prstGeom prst="rect">
            <a:avLst/>
          </a:prstGeom>
          <a:noFill/>
        </p:spPr>
        <p:txBody>
          <a:bodyPr wrap="square" rtlCol="0">
            <a:spAutoFit/>
          </a:bodyPr>
          <a:lstStyle/>
          <a:p>
            <a:r>
              <a:rPr lang="fr-FR" b="1" dirty="0"/>
              <a:t>Gaine de myéline : </a:t>
            </a:r>
            <a:r>
              <a:rPr lang="fr-FR" dirty="0"/>
              <a:t>Membrane constituée en majorité de lipides qui entourent les axones. Isole et augmente la vitesse de conduction de l’influx nerveux.</a:t>
            </a:r>
            <a:endParaRPr lang="fr-FR" b="1" dirty="0"/>
          </a:p>
        </p:txBody>
      </p:sp>
    </p:spTree>
    <p:extLst>
      <p:ext uri="{BB962C8B-B14F-4D97-AF65-F5344CB8AC3E}">
        <p14:creationId xmlns:p14="http://schemas.microsoft.com/office/powerpoint/2010/main" val="324779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C53A4-EFB8-28CD-67C9-EE909DF889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CF03E2-3B49-F59A-364E-F90B8FFE678E}"/>
              </a:ext>
            </a:extLst>
          </p:cNvPr>
          <p:cNvSpPr>
            <a:spLocks noGrp="1"/>
          </p:cNvSpPr>
          <p:nvPr>
            <p:ph type="title"/>
          </p:nvPr>
        </p:nvSpPr>
        <p:spPr/>
        <p:txBody>
          <a:bodyPr/>
          <a:lstStyle/>
          <a:p>
            <a:r>
              <a:rPr lang="fr-FR" dirty="0"/>
              <a:t>Les neurotransmetteurs</a:t>
            </a:r>
          </a:p>
        </p:txBody>
      </p:sp>
      <p:sp>
        <p:nvSpPr>
          <p:cNvPr id="4" name="Espace réservé du contenu 3">
            <a:extLst>
              <a:ext uri="{FF2B5EF4-FFF2-40B4-BE49-F238E27FC236}">
                <a16:creationId xmlns:a16="http://schemas.microsoft.com/office/drawing/2014/main" id="{58D2F440-337E-B967-2282-2126C36D6B5D}"/>
              </a:ext>
            </a:extLst>
          </p:cNvPr>
          <p:cNvSpPr>
            <a:spLocks noGrp="1"/>
          </p:cNvSpPr>
          <p:nvPr>
            <p:ph idx="1"/>
          </p:nvPr>
        </p:nvSpPr>
        <p:spPr/>
        <p:txBody>
          <a:bodyPr/>
          <a:lstStyle/>
          <a:p>
            <a:pPr marL="0" indent="0">
              <a:buNone/>
            </a:pPr>
            <a:r>
              <a:rPr lang="fr-FR" dirty="0"/>
              <a:t>Les messages du système nerveux se déplacent dans les neurones sous forme électrique. Quand le signal atteint la terminaison d’un neurone, il y a une libération de substances chimiques (neurotransmetteurs).</a:t>
            </a:r>
          </a:p>
          <a:p>
            <a:endParaRPr lang="fr-FR" dirty="0"/>
          </a:p>
          <a:p>
            <a:pPr marL="0" indent="0">
              <a:buNone/>
            </a:pPr>
            <a:r>
              <a:rPr lang="fr-FR" dirty="0"/>
              <a:t>Qui activent ou inhibent le neurone.</a:t>
            </a:r>
          </a:p>
        </p:txBody>
      </p:sp>
    </p:spTree>
    <p:extLst>
      <p:ext uri="{BB962C8B-B14F-4D97-AF65-F5344CB8AC3E}">
        <p14:creationId xmlns:p14="http://schemas.microsoft.com/office/powerpoint/2010/main" val="390080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39CF5-72FD-CCEF-4692-6DB1179D6820}"/>
              </a:ext>
            </a:extLst>
          </p:cNvPr>
          <p:cNvSpPr>
            <a:spLocks noGrp="1"/>
          </p:cNvSpPr>
          <p:nvPr>
            <p:ph type="title"/>
          </p:nvPr>
        </p:nvSpPr>
        <p:spPr/>
        <p:txBody>
          <a:bodyPr/>
          <a:lstStyle/>
          <a:p>
            <a:r>
              <a:rPr lang="fr-FR" dirty="0"/>
              <a:t>Les neurotransmetteurs</a:t>
            </a:r>
          </a:p>
        </p:txBody>
      </p:sp>
      <p:pic>
        <p:nvPicPr>
          <p:cNvPr id="5" name="Espace réservé du contenu 4" descr="Une image contenant texte, capture d’écran, conception&#10;&#10;Le contenu généré par l’IA peut être incorrect.">
            <a:extLst>
              <a:ext uri="{FF2B5EF4-FFF2-40B4-BE49-F238E27FC236}">
                <a16:creationId xmlns:a16="http://schemas.microsoft.com/office/drawing/2014/main" id="{78000C8B-3F5F-8490-CBA7-A096F9DD529C}"/>
              </a:ext>
            </a:extLst>
          </p:cNvPr>
          <p:cNvPicPr>
            <a:picLocks noGrp="1" noChangeAspect="1"/>
          </p:cNvPicPr>
          <p:nvPr>
            <p:ph idx="1"/>
          </p:nvPr>
        </p:nvPicPr>
        <p:blipFill>
          <a:blip r:embed="rId2"/>
          <a:stretch>
            <a:fillRect/>
          </a:stretch>
        </p:blipFill>
        <p:spPr>
          <a:xfrm>
            <a:off x="2054311" y="1259582"/>
            <a:ext cx="8083378" cy="5598418"/>
          </a:xfrm>
        </p:spPr>
      </p:pic>
    </p:spTree>
    <p:extLst>
      <p:ext uri="{BB962C8B-B14F-4D97-AF65-F5344CB8AC3E}">
        <p14:creationId xmlns:p14="http://schemas.microsoft.com/office/powerpoint/2010/main" val="311616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0D5D6-3407-9767-6E64-52CBC2B40FE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DD140B-6140-AF34-E74A-88D551429504}"/>
              </a:ext>
            </a:extLst>
          </p:cNvPr>
          <p:cNvSpPr>
            <a:spLocks noGrp="1"/>
          </p:cNvSpPr>
          <p:nvPr>
            <p:ph type="title"/>
          </p:nvPr>
        </p:nvSpPr>
        <p:spPr/>
        <p:txBody>
          <a:bodyPr/>
          <a:lstStyle/>
          <a:p>
            <a:r>
              <a:rPr lang="fr-FR" dirty="0"/>
              <a:t>L’acte moteur</a:t>
            </a:r>
          </a:p>
        </p:txBody>
      </p:sp>
      <p:sp>
        <p:nvSpPr>
          <p:cNvPr id="4" name="Espace réservé du contenu 3">
            <a:extLst>
              <a:ext uri="{FF2B5EF4-FFF2-40B4-BE49-F238E27FC236}">
                <a16:creationId xmlns:a16="http://schemas.microsoft.com/office/drawing/2014/main" id="{51EBAE87-AC1B-A389-0BE4-EAA4396AFB99}"/>
              </a:ext>
            </a:extLst>
          </p:cNvPr>
          <p:cNvSpPr>
            <a:spLocks noGrp="1"/>
          </p:cNvSpPr>
          <p:nvPr>
            <p:ph idx="1"/>
          </p:nvPr>
        </p:nvSpPr>
        <p:spPr/>
        <p:txBody>
          <a:bodyPr/>
          <a:lstStyle/>
          <a:p>
            <a:pPr marL="0" indent="0">
              <a:buNone/>
            </a:pPr>
            <a:r>
              <a:rPr lang="fr-FR" dirty="0"/>
              <a:t>C’est un ensemble de contractions musculaires qui déterminent le mouvement ou le maintient d’une position de manière innée (réflexe) ou acquise et volontaire (apprentissage) </a:t>
            </a:r>
          </a:p>
        </p:txBody>
      </p:sp>
    </p:spTree>
    <p:extLst>
      <p:ext uri="{BB962C8B-B14F-4D97-AF65-F5344CB8AC3E}">
        <p14:creationId xmlns:p14="http://schemas.microsoft.com/office/powerpoint/2010/main" val="209245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3BBE13-2198-D5EF-8A06-4B4D65E5B5AE}"/>
              </a:ext>
            </a:extLst>
          </p:cNvPr>
          <p:cNvSpPr>
            <a:spLocks noGrp="1"/>
          </p:cNvSpPr>
          <p:nvPr>
            <p:ph type="title"/>
          </p:nvPr>
        </p:nvSpPr>
        <p:spPr/>
        <p:txBody>
          <a:bodyPr/>
          <a:lstStyle/>
          <a:p>
            <a:r>
              <a:rPr lang="fr-FR" dirty="0"/>
              <a:t>Définition</a:t>
            </a:r>
          </a:p>
        </p:txBody>
      </p:sp>
      <p:sp>
        <p:nvSpPr>
          <p:cNvPr id="3" name="Espace réservé du contenu 2">
            <a:extLst>
              <a:ext uri="{FF2B5EF4-FFF2-40B4-BE49-F238E27FC236}">
                <a16:creationId xmlns:a16="http://schemas.microsoft.com/office/drawing/2014/main" id="{B87EA250-B5F8-3654-5E9C-435952F6F839}"/>
              </a:ext>
            </a:extLst>
          </p:cNvPr>
          <p:cNvSpPr>
            <a:spLocks noGrp="1"/>
          </p:cNvSpPr>
          <p:nvPr>
            <p:ph idx="1"/>
          </p:nvPr>
        </p:nvSpPr>
        <p:spPr/>
        <p:txBody>
          <a:bodyPr/>
          <a:lstStyle/>
          <a:p>
            <a:pPr marL="0" indent="0">
              <a:buNone/>
            </a:pPr>
            <a:r>
              <a:rPr lang="fr-FR" dirty="0"/>
              <a:t>C’est l’ensemble des structures, des éléments de tissu nerveux qui commandent les fonctions vitales (sensibilité, motricité, nutrition, respiration, etc.), notamment l'être humain, les facultés intellectuelles et affectives.</a:t>
            </a:r>
          </a:p>
        </p:txBody>
      </p:sp>
    </p:spTree>
    <p:extLst>
      <p:ext uri="{BB962C8B-B14F-4D97-AF65-F5344CB8AC3E}">
        <p14:creationId xmlns:p14="http://schemas.microsoft.com/office/powerpoint/2010/main" val="3981590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AC09-7AF6-4A26-62B5-B1A4B7A64BA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795071-09B2-CF66-31F9-5D9E75ED281E}"/>
              </a:ext>
            </a:extLst>
          </p:cNvPr>
          <p:cNvSpPr>
            <a:spLocks noGrp="1"/>
          </p:cNvSpPr>
          <p:nvPr>
            <p:ph type="title"/>
          </p:nvPr>
        </p:nvSpPr>
        <p:spPr/>
        <p:txBody>
          <a:bodyPr/>
          <a:lstStyle/>
          <a:p>
            <a:r>
              <a:rPr lang="fr-FR" dirty="0"/>
              <a:t>L’activité réflexe </a:t>
            </a:r>
          </a:p>
        </p:txBody>
      </p:sp>
      <p:sp>
        <p:nvSpPr>
          <p:cNvPr id="4" name="Espace réservé du contenu 3">
            <a:extLst>
              <a:ext uri="{FF2B5EF4-FFF2-40B4-BE49-F238E27FC236}">
                <a16:creationId xmlns:a16="http://schemas.microsoft.com/office/drawing/2014/main" id="{5ED71CD2-7362-EA4A-9ECB-5725D9FD7D27}"/>
              </a:ext>
            </a:extLst>
          </p:cNvPr>
          <p:cNvSpPr>
            <a:spLocks noGrp="1"/>
          </p:cNvSpPr>
          <p:nvPr>
            <p:ph idx="1"/>
          </p:nvPr>
        </p:nvSpPr>
        <p:spPr/>
        <p:txBody>
          <a:bodyPr/>
          <a:lstStyle/>
          <a:p>
            <a:pPr marL="0" indent="0">
              <a:buNone/>
            </a:pPr>
            <a:r>
              <a:rPr lang="fr-FR" b="1" dirty="0"/>
              <a:t>L’arc réflexe : </a:t>
            </a:r>
            <a:r>
              <a:rPr lang="fr-FR" dirty="0"/>
              <a:t>c’est une réponse programmée à un stimulus déterminé. Transmis à la moelle épinière, qui intègre et déclenche immédiatement une réponse au message reçu.</a:t>
            </a:r>
          </a:p>
        </p:txBody>
      </p:sp>
      <p:pic>
        <p:nvPicPr>
          <p:cNvPr id="5" name="Image 4" descr="Une image contenant diagramme&#10;&#10;Le contenu généré par l’IA peut être incorrect.">
            <a:extLst>
              <a:ext uri="{FF2B5EF4-FFF2-40B4-BE49-F238E27FC236}">
                <a16:creationId xmlns:a16="http://schemas.microsoft.com/office/drawing/2014/main" id="{5F82FC29-06F3-E4A5-4F48-BF9884BD65A8}"/>
              </a:ext>
            </a:extLst>
          </p:cNvPr>
          <p:cNvPicPr>
            <a:picLocks noChangeAspect="1"/>
          </p:cNvPicPr>
          <p:nvPr/>
        </p:nvPicPr>
        <p:blipFill>
          <a:blip r:embed="rId2"/>
          <a:stretch>
            <a:fillRect/>
          </a:stretch>
        </p:blipFill>
        <p:spPr>
          <a:xfrm>
            <a:off x="2444750" y="3000375"/>
            <a:ext cx="7302500" cy="3492500"/>
          </a:xfrm>
          <a:prstGeom prst="rect">
            <a:avLst/>
          </a:prstGeom>
        </p:spPr>
      </p:pic>
    </p:spTree>
    <p:extLst>
      <p:ext uri="{BB962C8B-B14F-4D97-AF65-F5344CB8AC3E}">
        <p14:creationId xmlns:p14="http://schemas.microsoft.com/office/powerpoint/2010/main" val="337203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79DB1-8F3E-EF32-717A-A4C5CCB242E4}"/>
              </a:ext>
            </a:extLst>
          </p:cNvPr>
          <p:cNvSpPr>
            <a:spLocks noGrp="1"/>
          </p:cNvSpPr>
          <p:nvPr>
            <p:ph type="title"/>
          </p:nvPr>
        </p:nvSpPr>
        <p:spPr/>
        <p:txBody>
          <a:bodyPr/>
          <a:lstStyle/>
          <a:p>
            <a:r>
              <a:rPr lang="fr-FR" dirty="0"/>
              <a:t>Le réflexe myotatique</a:t>
            </a:r>
          </a:p>
        </p:txBody>
      </p:sp>
      <p:sp>
        <p:nvSpPr>
          <p:cNvPr id="3" name="Espace réservé du contenu 2">
            <a:extLst>
              <a:ext uri="{FF2B5EF4-FFF2-40B4-BE49-F238E27FC236}">
                <a16:creationId xmlns:a16="http://schemas.microsoft.com/office/drawing/2014/main" id="{327D1539-B053-0C23-7947-E3E6CBE17656}"/>
              </a:ext>
            </a:extLst>
          </p:cNvPr>
          <p:cNvSpPr>
            <a:spLocks noGrp="1"/>
          </p:cNvSpPr>
          <p:nvPr>
            <p:ph idx="1"/>
          </p:nvPr>
        </p:nvSpPr>
        <p:spPr/>
        <p:txBody>
          <a:bodyPr/>
          <a:lstStyle/>
          <a:p>
            <a:pPr marL="0" indent="0">
              <a:buNone/>
            </a:pPr>
            <a:r>
              <a:rPr lang="fr-FR" b="1" dirty="0"/>
              <a:t>Contraction réflexe </a:t>
            </a:r>
            <a:r>
              <a:rPr lang="fr-FR" dirty="0"/>
              <a:t>suite à un étirement important et soudain des muscles (fuseaux neuromusculaires), pour prévenir le corps de toute atteinte potentielle.</a:t>
            </a:r>
          </a:p>
          <a:p>
            <a:pPr marL="0" indent="0">
              <a:buNone/>
            </a:pPr>
            <a:endParaRPr lang="fr-FR" dirty="0"/>
          </a:p>
          <a:p>
            <a:pPr marL="0" indent="0">
              <a:buNone/>
            </a:pPr>
            <a:r>
              <a:rPr lang="fr-FR" dirty="0"/>
              <a:t>Ce réflexe peut à la fois être un frein à la performance mais également un facilitateur de l’effort.</a:t>
            </a:r>
          </a:p>
        </p:txBody>
      </p:sp>
    </p:spTree>
    <p:extLst>
      <p:ext uri="{BB962C8B-B14F-4D97-AF65-F5344CB8AC3E}">
        <p14:creationId xmlns:p14="http://schemas.microsoft.com/office/powerpoint/2010/main" val="164112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E7828-B08D-0F33-2133-17C6C7D0A514}"/>
              </a:ext>
            </a:extLst>
          </p:cNvPr>
          <p:cNvSpPr>
            <a:spLocks noGrp="1"/>
          </p:cNvSpPr>
          <p:nvPr>
            <p:ph type="title"/>
          </p:nvPr>
        </p:nvSpPr>
        <p:spPr/>
        <p:txBody>
          <a:bodyPr/>
          <a:lstStyle/>
          <a:p>
            <a:r>
              <a:rPr lang="fr-FR" dirty="0"/>
              <a:t>Le réflexe myotatique inverse</a:t>
            </a:r>
          </a:p>
        </p:txBody>
      </p:sp>
      <p:sp>
        <p:nvSpPr>
          <p:cNvPr id="3" name="Espace réservé du contenu 2">
            <a:extLst>
              <a:ext uri="{FF2B5EF4-FFF2-40B4-BE49-F238E27FC236}">
                <a16:creationId xmlns:a16="http://schemas.microsoft.com/office/drawing/2014/main" id="{E0C50BAF-0AD9-33C4-6B3D-2D05F03ED13F}"/>
              </a:ext>
            </a:extLst>
          </p:cNvPr>
          <p:cNvSpPr>
            <a:spLocks noGrp="1"/>
          </p:cNvSpPr>
          <p:nvPr>
            <p:ph idx="1"/>
          </p:nvPr>
        </p:nvSpPr>
        <p:spPr/>
        <p:txBody>
          <a:bodyPr>
            <a:normAutofit lnSpcReduction="10000"/>
          </a:bodyPr>
          <a:lstStyle/>
          <a:p>
            <a:pPr marL="0" indent="0">
              <a:buNone/>
            </a:pPr>
            <a:r>
              <a:rPr lang="fr-FR" dirty="0"/>
              <a:t>Inhibition des muscles agonistes à l’action et excitation simultanée des muscles antagonistes (organes tendineux de Golgi). Ils ont également un rôle protecteur.</a:t>
            </a:r>
          </a:p>
          <a:p>
            <a:pPr marL="0" indent="0">
              <a:buNone/>
            </a:pPr>
            <a:endParaRPr lang="fr-FR" dirty="0"/>
          </a:p>
          <a:p>
            <a:pPr marL="0" indent="0">
              <a:buNone/>
            </a:pPr>
            <a:r>
              <a:rPr lang="fr-FR" dirty="0"/>
              <a:t>Organes tendineux de Golgi : organes sensoriels situés à l’extrémité des tendons, sensibles à la tension développée par l’ensemble muscle-tendon.</a:t>
            </a:r>
          </a:p>
          <a:p>
            <a:pPr marL="0" indent="0">
              <a:buNone/>
            </a:pPr>
            <a:endParaRPr lang="fr-FR" dirty="0"/>
          </a:p>
          <a:p>
            <a:pPr marL="0" indent="0">
              <a:buNone/>
            </a:pPr>
            <a:r>
              <a:rPr lang="fr-FR" dirty="0"/>
              <a:t>C’est un des mécanismes qui permet, d’expliquer les gains en force.</a:t>
            </a:r>
          </a:p>
        </p:txBody>
      </p:sp>
    </p:spTree>
    <p:extLst>
      <p:ext uri="{BB962C8B-B14F-4D97-AF65-F5344CB8AC3E}">
        <p14:creationId xmlns:p14="http://schemas.microsoft.com/office/powerpoint/2010/main" val="31708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43F72-4309-7D99-3458-C6BF236BA291}"/>
              </a:ext>
            </a:extLst>
          </p:cNvPr>
          <p:cNvSpPr>
            <a:spLocks noGrp="1"/>
          </p:cNvSpPr>
          <p:nvPr>
            <p:ph type="title"/>
          </p:nvPr>
        </p:nvSpPr>
        <p:spPr/>
        <p:txBody>
          <a:bodyPr/>
          <a:lstStyle/>
          <a:p>
            <a:r>
              <a:rPr lang="fr-FR" dirty="0"/>
              <a:t>Apprentissage moteur </a:t>
            </a:r>
          </a:p>
        </p:txBody>
      </p:sp>
      <p:sp>
        <p:nvSpPr>
          <p:cNvPr id="3" name="Espace réservé du contenu 2">
            <a:extLst>
              <a:ext uri="{FF2B5EF4-FFF2-40B4-BE49-F238E27FC236}">
                <a16:creationId xmlns:a16="http://schemas.microsoft.com/office/drawing/2014/main" id="{2092CD12-164E-5C19-40C1-4073A401B3AE}"/>
              </a:ext>
            </a:extLst>
          </p:cNvPr>
          <p:cNvSpPr>
            <a:spLocks noGrp="1"/>
          </p:cNvSpPr>
          <p:nvPr>
            <p:ph idx="1"/>
          </p:nvPr>
        </p:nvSpPr>
        <p:spPr/>
        <p:txBody>
          <a:bodyPr/>
          <a:lstStyle/>
          <a:p>
            <a:pPr marL="0" marR="5080" indent="0">
              <a:lnSpc>
                <a:spcPts val="3000"/>
              </a:lnSpc>
              <a:spcBef>
                <a:spcPts val="1140"/>
              </a:spcBef>
              <a:buNone/>
            </a:pPr>
            <a:r>
              <a:rPr lang="fr-FR" dirty="0">
                <a:latin typeface="Calibri"/>
                <a:cs typeface="Calibri"/>
              </a:rPr>
              <a:t>C</a:t>
            </a:r>
            <a:r>
              <a:rPr lang="fr-FR" spc="-40" dirty="0">
                <a:latin typeface="Calibri"/>
                <a:cs typeface="Calibri"/>
              </a:rPr>
              <a:t> </a:t>
            </a:r>
            <a:r>
              <a:rPr lang="fr-FR" dirty="0">
                <a:latin typeface="Calibri"/>
                <a:cs typeface="Calibri"/>
              </a:rPr>
              <a:t>’est</a:t>
            </a:r>
            <a:r>
              <a:rPr lang="fr-FR" spc="-35" dirty="0">
                <a:latin typeface="Calibri"/>
                <a:cs typeface="Calibri"/>
              </a:rPr>
              <a:t> </a:t>
            </a:r>
            <a:r>
              <a:rPr lang="fr-FR" dirty="0">
                <a:latin typeface="Calibri"/>
                <a:cs typeface="Calibri"/>
              </a:rPr>
              <a:t>un</a:t>
            </a:r>
            <a:r>
              <a:rPr lang="fr-FR" spc="-30" dirty="0">
                <a:latin typeface="Calibri"/>
                <a:cs typeface="Calibri"/>
              </a:rPr>
              <a:t> </a:t>
            </a:r>
            <a:r>
              <a:rPr lang="fr-FR" dirty="0">
                <a:latin typeface="Calibri"/>
                <a:cs typeface="Calibri"/>
              </a:rPr>
              <a:t>ensemble</a:t>
            </a:r>
            <a:r>
              <a:rPr lang="fr-FR" spc="-30" dirty="0">
                <a:latin typeface="Calibri"/>
                <a:cs typeface="Calibri"/>
              </a:rPr>
              <a:t> </a:t>
            </a:r>
            <a:r>
              <a:rPr lang="fr-FR" dirty="0">
                <a:latin typeface="Calibri"/>
                <a:cs typeface="Calibri"/>
              </a:rPr>
              <a:t>de</a:t>
            </a:r>
            <a:r>
              <a:rPr lang="fr-FR" spc="-40" dirty="0">
                <a:latin typeface="Calibri"/>
                <a:cs typeface="Calibri"/>
              </a:rPr>
              <a:t> </a:t>
            </a:r>
            <a:r>
              <a:rPr lang="fr-FR" dirty="0">
                <a:latin typeface="Calibri"/>
                <a:cs typeface="Calibri"/>
              </a:rPr>
              <a:t>processus</a:t>
            </a:r>
            <a:r>
              <a:rPr lang="fr-FR" spc="-30" dirty="0">
                <a:latin typeface="Calibri"/>
                <a:cs typeface="Calibri"/>
              </a:rPr>
              <a:t> </a:t>
            </a:r>
            <a:r>
              <a:rPr lang="fr-FR" dirty="0">
                <a:latin typeface="Calibri"/>
                <a:cs typeface="Calibri"/>
              </a:rPr>
              <a:t>mentaux</a:t>
            </a:r>
            <a:r>
              <a:rPr lang="fr-FR" spc="-30" dirty="0">
                <a:latin typeface="Calibri"/>
                <a:cs typeface="Calibri"/>
              </a:rPr>
              <a:t> </a:t>
            </a:r>
            <a:r>
              <a:rPr lang="fr-FR" spc="-10" dirty="0">
                <a:latin typeface="Calibri"/>
                <a:cs typeface="Calibri"/>
              </a:rPr>
              <a:t>extrêmement complexes,</a:t>
            </a:r>
            <a:r>
              <a:rPr lang="fr-FR" spc="-100" dirty="0">
                <a:latin typeface="Calibri"/>
                <a:cs typeface="Calibri"/>
              </a:rPr>
              <a:t> </a:t>
            </a:r>
            <a:r>
              <a:rPr lang="fr-FR" dirty="0">
                <a:latin typeface="Calibri"/>
                <a:cs typeface="Calibri"/>
              </a:rPr>
              <a:t>qui</a:t>
            </a:r>
            <a:r>
              <a:rPr lang="fr-FR" spc="-65" dirty="0">
                <a:latin typeface="Calibri"/>
                <a:cs typeface="Calibri"/>
              </a:rPr>
              <a:t> </a:t>
            </a:r>
            <a:r>
              <a:rPr lang="fr-FR" dirty="0">
                <a:latin typeface="Calibri"/>
                <a:cs typeface="Calibri"/>
              </a:rPr>
              <a:t>permettent</a:t>
            </a:r>
            <a:r>
              <a:rPr lang="fr-FR" spc="-60" dirty="0">
                <a:latin typeface="Calibri"/>
                <a:cs typeface="Calibri"/>
              </a:rPr>
              <a:t> </a:t>
            </a:r>
            <a:r>
              <a:rPr lang="fr-FR" dirty="0">
                <a:latin typeface="Calibri"/>
                <a:cs typeface="Calibri"/>
              </a:rPr>
              <a:t>d</a:t>
            </a:r>
            <a:r>
              <a:rPr lang="fr-FR" spc="-10" dirty="0">
                <a:latin typeface="Calibri"/>
                <a:cs typeface="Calibri"/>
              </a:rPr>
              <a:t>’acquérir</a:t>
            </a:r>
            <a:r>
              <a:rPr lang="fr-FR" spc="-65" dirty="0">
                <a:latin typeface="Calibri"/>
                <a:cs typeface="Calibri"/>
              </a:rPr>
              <a:t> </a:t>
            </a:r>
            <a:r>
              <a:rPr lang="fr-FR" dirty="0">
                <a:latin typeface="Calibri"/>
                <a:cs typeface="Calibri"/>
              </a:rPr>
              <a:t>la</a:t>
            </a:r>
            <a:r>
              <a:rPr lang="fr-FR" spc="-70" dirty="0">
                <a:latin typeface="Calibri"/>
                <a:cs typeface="Calibri"/>
              </a:rPr>
              <a:t> </a:t>
            </a:r>
            <a:r>
              <a:rPr lang="fr-FR" dirty="0">
                <a:latin typeface="Calibri"/>
                <a:cs typeface="Calibri"/>
              </a:rPr>
              <a:t>capacité</a:t>
            </a:r>
            <a:r>
              <a:rPr lang="fr-FR" spc="-105" dirty="0">
                <a:latin typeface="Calibri"/>
                <a:cs typeface="Calibri"/>
              </a:rPr>
              <a:t> </a:t>
            </a:r>
            <a:r>
              <a:rPr lang="fr-FR" dirty="0">
                <a:latin typeface="Calibri"/>
                <a:cs typeface="Calibri"/>
              </a:rPr>
              <a:t>à</a:t>
            </a:r>
            <a:r>
              <a:rPr lang="fr-FR" spc="-160" dirty="0">
                <a:latin typeface="Calibri"/>
                <a:cs typeface="Calibri"/>
              </a:rPr>
              <a:t> </a:t>
            </a:r>
            <a:r>
              <a:rPr lang="fr-FR" spc="-65" dirty="0">
                <a:latin typeface="Calibri"/>
                <a:cs typeface="Calibri"/>
              </a:rPr>
              <a:t>produire</a:t>
            </a:r>
            <a:r>
              <a:rPr lang="fr-FR" spc="-125" dirty="0">
                <a:latin typeface="Calibri"/>
                <a:cs typeface="Calibri"/>
              </a:rPr>
              <a:t> </a:t>
            </a:r>
            <a:r>
              <a:rPr lang="fr-FR" spc="-25" dirty="0">
                <a:latin typeface="Calibri"/>
                <a:cs typeface="Calibri"/>
              </a:rPr>
              <a:t>des </a:t>
            </a:r>
            <a:r>
              <a:rPr lang="fr-FR" dirty="0">
                <a:latin typeface="Calibri"/>
                <a:cs typeface="Calibri"/>
              </a:rPr>
              <a:t>actes</a:t>
            </a:r>
            <a:r>
              <a:rPr lang="fr-FR" spc="-20" dirty="0">
                <a:latin typeface="Calibri"/>
                <a:cs typeface="Calibri"/>
              </a:rPr>
              <a:t> </a:t>
            </a:r>
            <a:r>
              <a:rPr lang="fr-FR" dirty="0">
                <a:latin typeface="Calibri"/>
                <a:cs typeface="Calibri"/>
              </a:rPr>
              <a:t>moteurs</a:t>
            </a:r>
            <a:r>
              <a:rPr lang="fr-FR" spc="-25" dirty="0">
                <a:latin typeface="Calibri"/>
                <a:cs typeface="Calibri"/>
              </a:rPr>
              <a:t> </a:t>
            </a:r>
            <a:r>
              <a:rPr lang="fr-FR" dirty="0">
                <a:latin typeface="Calibri"/>
                <a:cs typeface="Calibri"/>
              </a:rPr>
              <a:t>de</a:t>
            </a:r>
            <a:r>
              <a:rPr lang="fr-FR" spc="-30" dirty="0">
                <a:latin typeface="Calibri"/>
                <a:cs typeface="Calibri"/>
              </a:rPr>
              <a:t> </a:t>
            </a:r>
            <a:r>
              <a:rPr lang="fr-FR" dirty="0">
                <a:latin typeface="Calibri"/>
                <a:cs typeface="Calibri"/>
              </a:rPr>
              <a:t>plus</a:t>
            </a:r>
            <a:r>
              <a:rPr lang="fr-FR" spc="-20" dirty="0">
                <a:latin typeface="Calibri"/>
                <a:cs typeface="Calibri"/>
              </a:rPr>
              <a:t> </a:t>
            </a:r>
            <a:r>
              <a:rPr lang="fr-FR" dirty="0">
                <a:latin typeface="Calibri"/>
                <a:cs typeface="Calibri"/>
              </a:rPr>
              <a:t>en</a:t>
            </a:r>
            <a:r>
              <a:rPr lang="fr-FR" spc="-15" dirty="0">
                <a:latin typeface="Calibri"/>
                <a:cs typeface="Calibri"/>
              </a:rPr>
              <a:t> </a:t>
            </a:r>
            <a:r>
              <a:rPr lang="fr-FR" dirty="0">
                <a:latin typeface="Calibri"/>
                <a:cs typeface="Calibri"/>
              </a:rPr>
              <a:t>plus</a:t>
            </a:r>
            <a:r>
              <a:rPr lang="fr-FR" spc="-20" dirty="0">
                <a:latin typeface="Calibri"/>
                <a:cs typeface="Calibri"/>
              </a:rPr>
              <a:t> </a:t>
            </a:r>
            <a:r>
              <a:rPr lang="fr-FR" dirty="0">
                <a:latin typeface="Calibri"/>
                <a:cs typeface="Calibri"/>
              </a:rPr>
              <a:t>justes</a:t>
            </a:r>
            <a:r>
              <a:rPr lang="fr-FR" spc="-20" dirty="0">
                <a:latin typeface="Calibri"/>
                <a:cs typeface="Calibri"/>
              </a:rPr>
              <a:t> </a:t>
            </a:r>
            <a:r>
              <a:rPr lang="fr-FR" dirty="0">
                <a:latin typeface="Calibri"/>
                <a:cs typeface="Calibri"/>
              </a:rPr>
              <a:t>et</a:t>
            </a:r>
            <a:r>
              <a:rPr lang="fr-FR" spc="-20" dirty="0">
                <a:latin typeface="Calibri"/>
                <a:cs typeface="Calibri"/>
              </a:rPr>
              <a:t> </a:t>
            </a:r>
            <a:r>
              <a:rPr lang="fr-FR" spc="-10">
                <a:latin typeface="Calibri"/>
                <a:cs typeface="Calibri"/>
              </a:rPr>
              <a:t>efficaces.</a:t>
            </a:r>
            <a:endParaRPr lang="fr-FR" dirty="0">
              <a:latin typeface="Calibri"/>
              <a:cs typeface="Calibri"/>
            </a:endParaRPr>
          </a:p>
        </p:txBody>
      </p:sp>
    </p:spTree>
    <p:extLst>
      <p:ext uri="{BB962C8B-B14F-4D97-AF65-F5344CB8AC3E}">
        <p14:creationId xmlns:p14="http://schemas.microsoft.com/office/powerpoint/2010/main" val="9242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BA8FBF-5992-E111-9C4B-DCC158426143}"/>
              </a:ext>
            </a:extLst>
          </p:cNvPr>
          <p:cNvSpPr>
            <a:spLocks noGrp="1"/>
          </p:cNvSpPr>
          <p:nvPr>
            <p:ph type="title"/>
          </p:nvPr>
        </p:nvSpPr>
        <p:spPr/>
        <p:txBody>
          <a:bodyPr/>
          <a:lstStyle/>
          <a:p>
            <a:r>
              <a:rPr lang="fr-FR" dirty="0"/>
              <a:t>Apprentissage moteur</a:t>
            </a:r>
          </a:p>
        </p:txBody>
      </p:sp>
      <p:sp>
        <p:nvSpPr>
          <p:cNvPr id="3" name="Espace réservé du contenu 2">
            <a:extLst>
              <a:ext uri="{FF2B5EF4-FFF2-40B4-BE49-F238E27FC236}">
                <a16:creationId xmlns:a16="http://schemas.microsoft.com/office/drawing/2014/main" id="{166099F9-C77E-169B-7064-6E655E613940}"/>
              </a:ext>
            </a:extLst>
          </p:cNvPr>
          <p:cNvSpPr>
            <a:spLocks noGrp="1"/>
          </p:cNvSpPr>
          <p:nvPr>
            <p:ph idx="1"/>
          </p:nvPr>
        </p:nvSpPr>
        <p:spPr/>
        <p:txBody>
          <a:bodyPr/>
          <a:lstStyle/>
          <a:p>
            <a:pPr marL="0" marR="5080" indent="0">
              <a:lnSpc>
                <a:spcPct val="100600"/>
              </a:lnSpc>
              <a:spcBef>
                <a:spcPts val="80"/>
              </a:spcBef>
              <a:buNone/>
            </a:pPr>
            <a:r>
              <a:rPr lang="fr-FR" dirty="0">
                <a:latin typeface="Calibri"/>
                <a:cs typeface="Calibri"/>
              </a:rPr>
              <a:t>Quand</a:t>
            </a:r>
            <a:r>
              <a:rPr lang="fr-FR" spc="-35" dirty="0">
                <a:latin typeface="Calibri"/>
                <a:cs typeface="Calibri"/>
              </a:rPr>
              <a:t> </a:t>
            </a:r>
            <a:r>
              <a:rPr lang="fr-FR" dirty="0">
                <a:latin typeface="Calibri"/>
                <a:cs typeface="Calibri"/>
              </a:rPr>
              <a:t>il</a:t>
            </a:r>
            <a:r>
              <a:rPr lang="fr-FR" spc="-35" dirty="0">
                <a:latin typeface="Calibri"/>
                <a:cs typeface="Calibri"/>
              </a:rPr>
              <a:t> </a:t>
            </a:r>
            <a:r>
              <a:rPr lang="fr-FR" dirty="0">
                <a:latin typeface="Calibri"/>
                <a:cs typeface="Calibri"/>
              </a:rPr>
              <a:t>y</a:t>
            </a:r>
            <a:r>
              <a:rPr lang="fr-FR" spc="-35" dirty="0">
                <a:latin typeface="Calibri"/>
                <a:cs typeface="Calibri"/>
              </a:rPr>
              <a:t> </a:t>
            </a:r>
            <a:r>
              <a:rPr lang="fr-FR" dirty="0">
                <a:latin typeface="Calibri"/>
                <a:cs typeface="Calibri"/>
              </a:rPr>
              <a:t>a</a:t>
            </a:r>
            <a:r>
              <a:rPr lang="fr-FR" spc="-30" dirty="0">
                <a:latin typeface="Calibri"/>
                <a:cs typeface="Calibri"/>
              </a:rPr>
              <a:t> un </a:t>
            </a:r>
            <a:r>
              <a:rPr lang="fr-FR" dirty="0">
                <a:latin typeface="Calibri"/>
                <a:cs typeface="Calibri"/>
              </a:rPr>
              <a:t>changement</a:t>
            </a:r>
            <a:r>
              <a:rPr lang="fr-FR" spc="-35" dirty="0">
                <a:latin typeface="Calibri"/>
                <a:cs typeface="Calibri"/>
              </a:rPr>
              <a:t> </a:t>
            </a:r>
            <a:r>
              <a:rPr lang="fr-FR" dirty="0">
                <a:latin typeface="Calibri"/>
                <a:cs typeface="Calibri"/>
              </a:rPr>
              <a:t>de</a:t>
            </a:r>
            <a:r>
              <a:rPr lang="fr-FR" spc="-35" dirty="0">
                <a:latin typeface="Calibri"/>
                <a:cs typeface="Calibri"/>
              </a:rPr>
              <a:t> </a:t>
            </a:r>
            <a:r>
              <a:rPr lang="fr-FR" dirty="0">
                <a:latin typeface="Calibri"/>
                <a:cs typeface="Calibri"/>
              </a:rPr>
              <a:t>comportement</a:t>
            </a:r>
            <a:r>
              <a:rPr lang="fr-FR" spc="-35" dirty="0">
                <a:latin typeface="Calibri"/>
                <a:cs typeface="Calibri"/>
              </a:rPr>
              <a:t> </a:t>
            </a:r>
            <a:r>
              <a:rPr lang="fr-FR" dirty="0">
                <a:latin typeface="Calibri"/>
                <a:cs typeface="Calibri"/>
              </a:rPr>
              <a:t>(ou</a:t>
            </a:r>
            <a:r>
              <a:rPr lang="fr-FR" spc="-35" dirty="0">
                <a:latin typeface="Calibri"/>
                <a:cs typeface="Calibri"/>
              </a:rPr>
              <a:t> </a:t>
            </a:r>
            <a:r>
              <a:rPr lang="fr-FR" dirty="0">
                <a:latin typeface="Calibri"/>
                <a:cs typeface="Calibri"/>
              </a:rPr>
              <a:t>de</a:t>
            </a:r>
            <a:r>
              <a:rPr lang="fr-FR" spc="-30" dirty="0">
                <a:latin typeface="Calibri"/>
                <a:cs typeface="Calibri"/>
              </a:rPr>
              <a:t> </a:t>
            </a:r>
            <a:r>
              <a:rPr lang="fr-FR" spc="-10" dirty="0">
                <a:latin typeface="Calibri"/>
                <a:cs typeface="Calibri"/>
              </a:rPr>
              <a:t>performance) </a:t>
            </a:r>
            <a:r>
              <a:rPr lang="fr-FR" dirty="0">
                <a:latin typeface="Calibri"/>
                <a:cs typeface="Calibri"/>
              </a:rPr>
              <a:t>Passage</a:t>
            </a:r>
            <a:r>
              <a:rPr lang="fr-FR" spc="-30" dirty="0">
                <a:latin typeface="Calibri"/>
                <a:cs typeface="Calibri"/>
              </a:rPr>
              <a:t> </a:t>
            </a:r>
            <a:r>
              <a:rPr lang="fr-FR" dirty="0">
                <a:latin typeface="Calibri"/>
                <a:cs typeface="Calibri"/>
              </a:rPr>
              <a:t>du</a:t>
            </a:r>
            <a:r>
              <a:rPr lang="fr-FR" spc="-30" dirty="0">
                <a:latin typeface="Calibri"/>
                <a:cs typeface="Calibri"/>
              </a:rPr>
              <a:t> </a:t>
            </a:r>
            <a:r>
              <a:rPr lang="fr-FR" dirty="0">
                <a:latin typeface="Calibri"/>
                <a:cs typeface="Calibri"/>
              </a:rPr>
              <a:t>vélo</a:t>
            </a:r>
            <a:r>
              <a:rPr lang="fr-FR" spc="-35" dirty="0">
                <a:latin typeface="Calibri"/>
                <a:cs typeface="Calibri"/>
              </a:rPr>
              <a:t> </a:t>
            </a:r>
            <a:r>
              <a:rPr lang="fr-FR" dirty="0">
                <a:latin typeface="Calibri"/>
                <a:cs typeface="Calibri"/>
              </a:rPr>
              <a:t>à</a:t>
            </a:r>
            <a:r>
              <a:rPr lang="fr-FR" spc="-30" dirty="0">
                <a:latin typeface="Calibri"/>
                <a:cs typeface="Calibri"/>
              </a:rPr>
              <a:t> </a:t>
            </a:r>
            <a:r>
              <a:rPr lang="fr-FR" dirty="0">
                <a:latin typeface="Calibri"/>
                <a:cs typeface="Calibri"/>
              </a:rPr>
              <a:t>4</a:t>
            </a:r>
            <a:r>
              <a:rPr lang="fr-FR" spc="-35" dirty="0">
                <a:latin typeface="Calibri"/>
                <a:cs typeface="Calibri"/>
              </a:rPr>
              <a:t> </a:t>
            </a:r>
            <a:r>
              <a:rPr lang="fr-FR" dirty="0">
                <a:latin typeface="Calibri"/>
                <a:cs typeface="Calibri"/>
              </a:rPr>
              <a:t>roues,</a:t>
            </a:r>
            <a:r>
              <a:rPr lang="fr-FR" spc="-30" dirty="0">
                <a:latin typeface="Calibri"/>
                <a:cs typeface="Calibri"/>
              </a:rPr>
              <a:t> </a:t>
            </a:r>
            <a:r>
              <a:rPr lang="fr-FR" dirty="0">
                <a:latin typeface="Calibri"/>
                <a:cs typeface="Calibri"/>
              </a:rPr>
              <a:t>au</a:t>
            </a:r>
            <a:r>
              <a:rPr lang="fr-FR" spc="-35" dirty="0">
                <a:latin typeface="Calibri"/>
                <a:cs typeface="Calibri"/>
              </a:rPr>
              <a:t> </a:t>
            </a:r>
            <a:r>
              <a:rPr lang="fr-FR" dirty="0">
                <a:latin typeface="Calibri"/>
                <a:cs typeface="Calibri"/>
              </a:rPr>
              <a:t>vélo</a:t>
            </a:r>
            <a:r>
              <a:rPr lang="fr-FR" spc="-35" dirty="0">
                <a:latin typeface="Calibri"/>
                <a:cs typeface="Calibri"/>
              </a:rPr>
              <a:t> </a:t>
            </a:r>
            <a:r>
              <a:rPr lang="fr-FR" dirty="0">
                <a:latin typeface="Calibri"/>
                <a:cs typeface="Calibri"/>
              </a:rPr>
              <a:t>à</a:t>
            </a:r>
            <a:r>
              <a:rPr lang="fr-FR" spc="-30" dirty="0">
                <a:latin typeface="Calibri"/>
                <a:cs typeface="Calibri"/>
              </a:rPr>
              <a:t> </a:t>
            </a:r>
            <a:r>
              <a:rPr lang="fr-FR" dirty="0">
                <a:latin typeface="Calibri"/>
                <a:cs typeface="Calibri"/>
              </a:rPr>
              <a:t>2</a:t>
            </a:r>
            <a:r>
              <a:rPr lang="fr-FR" spc="-35" dirty="0">
                <a:latin typeface="Calibri"/>
                <a:cs typeface="Calibri"/>
              </a:rPr>
              <a:t> </a:t>
            </a:r>
            <a:r>
              <a:rPr lang="fr-FR" dirty="0">
                <a:latin typeface="Calibri"/>
                <a:cs typeface="Calibri"/>
              </a:rPr>
              <a:t>roues,</a:t>
            </a:r>
            <a:r>
              <a:rPr lang="fr-FR" spc="-30" dirty="0">
                <a:latin typeface="Calibri"/>
                <a:cs typeface="Calibri"/>
              </a:rPr>
              <a:t> </a:t>
            </a:r>
            <a:r>
              <a:rPr lang="fr-FR" dirty="0">
                <a:latin typeface="Calibri"/>
                <a:cs typeface="Calibri"/>
              </a:rPr>
              <a:t>du</a:t>
            </a:r>
            <a:r>
              <a:rPr lang="fr-FR" spc="-30" dirty="0">
                <a:latin typeface="Calibri"/>
                <a:cs typeface="Calibri"/>
              </a:rPr>
              <a:t> </a:t>
            </a:r>
            <a:r>
              <a:rPr lang="fr-FR" dirty="0">
                <a:latin typeface="Calibri"/>
                <a:cs typeface="Calibri"/>
              </a:rPr>
              <a:t>chasse</a:t>
            </a:r>
            <a:r>
              <a:rPr lang="fr-FR" spc="-30" dirty="0">
                <a:latin typeface="Calibri"/>
                <a:cs typeface="Calibri"/>
              </a:rPr>
              <a:t> </a:t>
            </a:r>
            <a:r>
              <a:rPr lang="fr-FR" dirty="0">
                <a:latin typeface="Calibri"/>
                <a:cs typeface="Calibri"/>
              </a:rPr>
              <a:t>neige</a:t>
            </a:r>
            <a:r>
              <a:rPr lang="fr-FR" spc="-30" dirty="0">
                <a:latin typeface="Calibri"/>
                <a:cs typeface="Calibri"/>
              </a:rPr>
              <a:t> </a:t>
            </a:r>
            <a:r>
              <a:rPr lang="fr-FR" dirty="0">
                <a:latin typeface="Calibri"/>
                <a:cs typeface="Calibri"/>
              </a:rPr>
              <a:t>aux</a:t>
            </a:r>
            <a:r>
              <a:rPr lang="fr-FR" spc="-35" dirty="0">
                <a:latin typeface="Calibri"/>
                <a:cs typeface="Calibri"/>
              </a:rPr>
              <a:t> </a:t>
            </a:r>
            <a:r>
              <a:rPr lang="fr-FR" spc="-20" dirty="0">
                <a:latin typeface="Calibri"/>
                <a:cs typeface="Calibri"/>
              </a:rPr>
              <a:t>skis </a:t>
            </a:r>
            <a:r>
              <a:rPr lang="fr-FR" spc="-10" dirty="0">
                <a:latin typeface="Calibri"/>
                <a:cs typeface="Calibri"/>
              </a:rPr>
              <a:t>parallèles,</a:t>
            </a:r>
            <a:r>
              <a:rPr lang="fr-FR" spc="-85" dirty="0">
                <a:latin typeface="Calibri"/>
                <a:cs typeface="Calibri"/>
              </a:rPr>
              <a:t> </a:t>
            </a:r>
            <a:r>
              <a:rPr lang="fr-FR" dirty="0">
                <a:latin typeface="Calibri"/>
                <a:cs typeface="Calibri"/>
              </a:rPr>
              <a:t>d’une</a:t>
            </a:r>
            <a:r>
              <a:rPr lang="fr-FR" spc="-75" dirty="0">
                <a:latin typeface="Calibri"/>
                <a:cs typeface="Calibri"/>
              </a:rPr>
              <a:t> </a:t>
            </a:r>
            <a:r>
              <a:rPr lang="fr-FR" spc="-10" dirty="0">
                <a:latin typeface="Calibri"/>
                <a:cs typeface="Calibri"/>
              </a:rPr>
              <a:t>hauteur</a:t>
            </a:r>
            <a:r>
              <a:rPr lang="fr-FR" spc="-85" dirty="0">
                <a:latin typeface="Calibri"/>
                <a:cs typeface="Calibri"/>
              </a:rPr>
              <a:t> </a:t>
            </a:r>
            <a:r>
              <a:rPr lang="fr-FR" dirty="0">
                <a:latin typeface="Calibri"/>
                <a:cs typeface="Calibri"/>
              </a:rPr>
              <a:t>en</a:t>
            </a:r>
            <a:r>
              <a:rPr lang="fr-FR" spc="-75" dirty="0">
                <a:latin typeface="Calibri"/>
                <a:cs typeface="Calibri"/>
              </a:rPr>
              <a:t> </a:t>
            </a:r>
            <a:r>
              <a:rPr lang="fr-FR" dirty="0">
                <a:latin typeface="Calibri"/>
                <a:cs typeface="Calibri"/>
              </a:rPr>
              <a:t>ciseau</a:t>
            </a:r>
            <a:r>
              <a:rPr lang="fr-FR" spc="-80" dirty="0">
                <a:latin typeface="Calibri"/>
                <a:cs typeface="Calibri"/>
              </a:rPr>
              <a:t> </a:t>
            </a:r>
            <a:r>
              <a:rPr lang="fr-FR" dirty="0">
                <a:latin typeface="Calibri"/>
                <a:cs typeface="Calibri"/>
              </a:rPr>
              <a:t>à</a:t>
            </a:r>
            <a:r>
              <a:rPr lang="fr-FR" spc="-75" dirty="0">
                <a:latin typeface="Calibri"/>
                <a:cs typeface="Calibri"/>
              </a:rPr>
              <a:t> </a:t>
            </a:r>
            <a:r>
              <a:rPr lang="fr-FR" dirty="0">
                <a:latin typeface="Calibri"/>
                <a:cs typeface="Calibri"/>
              </a:rPr>
              <a:t>une</a:t>
            </a:r>
            <a:r>
              <a:rPr lang="fr-FR" spc="-80" dirty="0">
                <a:latin typeface="Calibri"/>
                <a:cs typeface="Calibri"/>
              </a:rPr>
              <a:t> </a:t>
            </a:r>
            <a:r>
              <a:rPr lang="fr-FR" spc="-10" dirty="0">
                <a:latin typeface="Calibri"/>
                <a:cs typeface="Calibri"/>
              </a:rPr>
              <a:t>hauteur</a:t>
            </a:r>
            <a:r>
              <a:rPr lang="fr-FR" spc="-80" dirty="0">
                <a:latin typeface="Calibri"/>
                <a:cs typeface="Calibri"/>
              </a:rPr>
              <a:t> </a:t>
            </a:r>
            <a:r>
              <a:rPr lang="fr-FR" spc="-10" dirty="0">
                <a:latin typeface="Calibri"/>
                <a:cs typeface="Calibri"/>
              </a:rPr>
              <a:t>supérieure</a:t>
            </a:r>
            <a:r>
              <a:rPr lang="fr-FR" spc="-70" dirty="0">
                <a:latin typeface="Calibri"/>
                <a:cs typeface="Calibri"/>
              </a:rPr>
              <a:t> </a:t>
            </a:r>
            <a:r>
              <a:rPr lang="fr-FR" dirty="0">
                <a:latin typeface="Calibri"/>
                <a:cs typeface="Calibri"/>
              </a:rPr>
              <a:t>en</a:t>
            </a:r>
            <a:r>
              <a:rPr lang="fr-FR" spc="-75" dirty="0">
                <a:latin typeface="Calibri"/>
                <a:cs typeface="Calibri"/>
              </a:rPr>
              <a:t> </a:t>
            </a:r>
            <a:r>
              <a:rPr lang="fr-FR" spc="-10" dirty="0">
                <a:latin typeface="Calibri"/>
                <a:cs typeface="Calibri"/>
              </a:rPr>
              <a:t>Fosbury.</a:t>
            </a:r>
          </a:p>
          <a:p>
            <a:pPr marL="0" marR="5080" indent="0">
              <a:lnSpc>
                <a:spcPct val="100600"/>
              </a:lnSpc>
              <a:spcBef>
                <a:spcPts val="80"/>
              </a:spcBef>
              <a:buNone/>
            </a:pPr>
            <a:r>
              <a:rPr lang="fr-FR" dirty="0">
                <a:latin typeface="Calibri"/>
                <a:cs typeface="Calibri"/>
              </a:rPr>
              <a:t>Quand</a:t>
            </a:r>
            <a:r>
              <a:rPr lang="fr-FR" spc="-40" dirty="0">
                <a:latin typeface="Calibri"/>
                <a:cs typeface="Calibri"/>
              </a:rPr>
              <a:t> </a:t>
            </a:r>
            <a:r>
              <a:rPr lang="fr-FR" dirty="0">
                <a:latin typeface="Calibri"/>
                <a:cs typeface="Calibri"/>
              </a:rPr>
              <a:t>ce</a:t>
            </a:r>
            <a:r>
              <a:rPr lang="fr-FR" spc="-35" dirty="0">
                <a:latin typeface="Calibri"/>
                <a:cs typeface="Calibri"/>
              </a:rPr>
              <a:t> </a:t>
            </a:r>
            <a:r>
              <a:rPr lang="fr-FR" dirty="0">
                <a:latin typeface="Calibri"/>
                <a:cs typeface="Calibri"/>
              </a:rPr>
              <a:t>changement</a:t>
            </a:r>
            <a:r>
              <a:rPr lang="fr-FR" spc="-45" dirty="0">
                <a:latin typeface="Calibri"/>
                <a:cs typeface="Calibri"/>
              </a:rPr>
              <a:t> </a:t>
            </a:r>
            <a:r>
              <a:rPr lang="fr-FR" dirty="0">
                <a:latin typeface="Calibri"/>
                <a:cs typeface="Calibri"/>
              </a:rPr>
              <a:t>est</a:t>
            </a:r>
            <a:r>
              <a:rPr lang="fr-FR" spc="-45" dirty="0">
                <a:latin typeface="Calibri"/>
                <a:cs typeface="Calibri"/>
              </a:rPr>
              <a:t> </a:t>
            </a:r>
            <a:r>
              <a:rPr lang="fr-FR" dirty="0">
                <a:latin typeface="Calibri"/>
                <a:cs typeface="Calibri"/>
              </a:rPr>
              <a:t>persistant,</a:t>
            </a:r>
            <a:r>
              <a:rPr lang="fr-FR" spc="-40" dirty="0">
                <a:latin typeface="Calibri"/>
                <a:cs typeface="Calibri"/>
              </a:rPr>
              <a:t> </a:t>
            </a:r>
            <a:r>
              <a:rPr lang="fr-FR" dirty="0">
                <a:latin typeface="Calibri"/>
                <a:cs typeface="Calibri"/>
              </a:rPr>
              <a:t>stable</a:t>
            </a:r>
            <a:r>
              <a:rPr lang="fr-FR" spc="-40" dirty="0">
                <a:latin typeface="Calibri"/>
                <a:cs typeface="Calibri"/>
              </a:rPr>
              <a:t>, </a:t>
            </a:r>
            <a:r>
              <a:rPr lang="fr-FR" dirty="0">
                <a:latin typeface="Calibri"/>
                <a:cs typeface="Calibri"/>
              </a:rPr>
              <a:t>il</a:t>
            </a:r>
            <a:r>
              <a:rPr lang="fr-FR" spc="-35" dirty="0">
                <a:latin typeface="Calibri"/>
                <a:cs typeface="Calibri"/>
              </a:rPr>
              <a:t> </a:t>
            </a:r>
            <a:r>
              <a:rPr lang="fr-FR" dirty="0">
                <a:latin typeface="Calibri"/>
                <a:cs typeface="Calibri"/>
              </a:rPr>
              <a:t>est</a:t>
            </a:r>
            <a:r>
              <a:rPr lang="fr-FR" spc="-40" dirty="0">
                <a:latin typeface="Calibri"/>
                <a:cs typeface="Calibri"/>
              </a:rPr>
              <a:t> </a:t>
            </a:r>
            <a:r>
              <a:rPr lang="fr-FR" dirty="0">
                <a:latin typeface="Calibri"/>
                <a:cs typeface="Calibri"/>
              </a:rPr>
              <a:t>le</a:t>
            </a:r>
            <a:r>
              <a:rPr lang="fr-FR" spc="-30" dirty="0">
                <a:latin typeface="Calibri"/>
                <a:cs typeface="Calibri"/>
              </a:rPr>
              <a:t> </a:t>
            </a:r>
            <a:r>
              <a:rPr lang="fr-FR" dirty="0">
                <a:latin typeface="Calibri"/>
                <a:cs typeface="Calibri"/>
              </a:rPr>
              <a:t>résultat</a:t>
            </a:r>
            <a:r>
              <a:rPr lang="fr-FR" spc="-35" dirty="0">
                <a:latin typeface="Calibri"/>
                <a:cs typeface="Calibri"/>
              </a:rPr>
              <a:t> </a:t>
            </a:r>
            <a:r>
              <a:rPr lang="fr-FR" dirty="0">
                <a:latin typeface="Calibri"/>
                <a:cs typeface="Calibri"/>
              </a:rPr>
              <a:t>de</a:t>
            </a:r>
            <a:r>
              <a:rPr lang="fr-FR" spc="-35" dirty="0">
                <a:latin typeface="Calibri"/>
                <a:cs typeface="Calibri"/>
              </a:rPr>
              <a:t> </a:t>
            </a:r>
            <a:r>
              <a:rPr lang="fr-FR" dirty="0">
                <a:latin typeface="Calibri"/>
                <a:cs typeface="Calibri"/>
              </a:rPr>
              <a:t>la</a:t>
            </a:r>
            <a:r>
              <a:rPr lang="fr-FR" spc="-35" dirty="0">
                <a:latin typeface="Calibri"/>
                <a:cs typeface="Calibri"/>
              </a:rPr>
              <a:t> </a:t>
            </a:r>
            <a:r>
              <a:rPr lang="fr-FR" dirty="0">
                <a:latin typeface="Calibri"/>
                <a:cs typeface="Calibri"/>
              </a:rPr>
              <a:t>pratique,</a:t>
            </a:r>
            <a:r>
              <a:rPr lang="fr-FR" spc="-35" dirty="0">
                <a:latin typeface="Calibri"/>
                <a:cs typeface="Calibri"/>
              </a:rPr>
              <a:t> </a:t>
            </a:r>
            <a:r>
              <a:rPr lang="fr-FR" dirty="0">
                <a:latin typeface="Calibri"/>
                <a:cs typeface="Calibri"/>
              </a:rPr>
              <a:t>de</a:t>
            </a:r>
            <a:r>
              <a:rPr lang="fr-FR" spc="-30" dirty="0">
                <a:latin typeface="Calibri"/>
                <a:cs typeface="Calibri"/>
              </a:rPr>
              <a:t> </a:t>
            </a:r>
            <a:r>
              <a:rPr lang="fr-FR" dirty="0">
                <a:latin typeface="Calibri"/>
                <a:cs typeface="Calibri"/>
              </a:rPr>
              <a:t>l</a:t>
            </a:r>
            <a:r>
              <a:rPr lang="fr-FR" spc="-10" dirty="0">
                <a:latin typeface="Calibri"/>
                <a:cs typeface="Calibri"/>
              </a:rPr>
              <a:t>’expérience (</a:t>
            </a:r>
            <a:r>
              <a:rPr lang="fr-FR" dirty="0">
                <a:latin typeface="Calibri"/>
                <a:cs typeface="Calibri"/>
              </a:rPr>
              <a:t>de</a:t>
            </a:r>
            <a:r>
              <a:rPr lang="fr-FR" spc="-45" dirty="0">
                <a:latin typeface="Calibri"/>
                <a:cs typeface="Calibri"/>
              </a:rPr>
              <a:t> </a:t>
            </a:r>
            <a:r>
              <a:rPr lang="fr-FR" dirty="0">
                <a:latin typeface="Calibri"/>
                <a:cs typeface="Calibri"/>
              </a:rPr>
              <a:t>situations</a:t>
            </a:r>
            <a:r>
              <a:rPr lang="fr-FR" spc="-50" dirty="0">
                <a:latin typeface="Calibri"/>
                <a:cs typeface="Calibri"/>
              </a:rPr>
              <a:t> </a:t>
            </a:r>
            <a:r>
              <a:rPr lang="fr-FR" dirty="0">
                <a:latin typeface="Calibri"/>
                <a:cs typeface="Calibri"/>
              </a:rPr>
              <a:t>en</a:t>
            </a:r>
            <a:r>
              <a:rPr lang="fr-FR" spc="-45" dirty="0">
                <a:latin typeface="Calibri"/>
                <a:cs typeface="Calibri"/>
              </a:rPr>
              <a:t> </a:t>
            </a:r>
            <a:r>
              <a:rPr lang="fr-FR" dirty="0">
                <a:latin typeface="Calibri"/>
                <a:cs typeface="Calibri"/>
              </a:rPr>
              <a:t>situations,</a:t>
            </a:r>
            <a:r>
              <a:rPr lang="fr-FR" spc="-45" dirty="0">
                <a:latin typeface="Calibri"/>
                <a:cs typeface="Calibri"/>
              </a:rPr>
              <a:t> </a:t>
            </a:r>
            <a:r>
              <a:rPr lang="fr-FR" dirty="0">
                <a:latin typeface="Calibri"/>
                <a:cs typeface="Calibri"/>
              </a:rPr>
              <a:t>d’expériences</a:t>
            </a:r>
            <a:r>
              <a:rPr lang="fr-FR" spc="-45" dirty="0">
                <a:latin typeface="Calibri"/>
                <a:cs typeface="Calibri"/>
              </a:rPr>
              <a:t> </a:t>
            </a:r>
            <a:r>
              <a:rPr lang="fr-FR" dirty="0">
                <a:latin typeface="Calibri"/>
                <a:cs typeface="Calibri"/>
              </a:rPr>
              <a:t>en</a:t>
            </a:r>
            <a:r>
              <a:rPr lang="fr-FR" spc="-50" dirty="0">
                <a:latin typeface="Calibri"/>
                <a:cs typeface="Calibri"/>
              </a:rPr>
              <a:t> </a:t>
            </a:r>
            <a:r>
              <a:rPr lang="fr-FR" dirty="0">
                <a:latin typeface="Calibri"/>
                <a:cs typeface="Calibri"/>
              </a:rPr>
              <a:t>expériences,</a:t>
            </a:r>
            <a:r>
              <a:rPr lang="fr-FR" spc="-45" dirty="0">
                <a:latin typeface="Calibri"/>
                <a:cs typeface="Calibri"/>
              </a:rPr>
              <a:t> </a:t>
            </a:r>
            <a:r>
              <a:rPr lang="fr-FR" spc="-25" dirty="0">
                <a:latin typeface="Calibri"/>
                <a:cs typeface="Calibri"/>
              </a:rPr>
              <a:t>le </a:t>
            </a:r>
            <a:r>
              <a:rPr lang="fr-FR" dirty="0">
                <a:latin typeface="Calibri"/>
                <a:cs typeface="Calibri"/>
              </a:rPr>
              <a:t>sujet</a:t>
            </a:r>
            <a:r>
              <a:rPr lang="fr-FR" spc="-110" dirty="0">
                <a:latin typeface="Calibri"/>
                <a:cs typeface="Calibri"/>
              </a:rPr>
              <a:t> </a:t>
            </a:r>
            <a:r>
              <a:rPr lang="fr-FR" spc="-10" dirty="0">
                <a:latin typeface="Calibri"/>
                <a:cs typeface="Calibri"/>
              </a:rPr>
              <a:t>apprend)</a:t>
            </a:r>
          </a:p>
          <a:p>
            <a:pPr marL="0" marR="1323340" indent="0">
              <a:lnSpc>
                <a:spcPts val="2900"/>
              </a:lnSpc>
              <a:spcBef>
                <a:spcPts val="45"/>
              </a:spcBef>
              <a:buNone/>
            </a:pPr>
            <a:endParaRPr lang="fr-FR" spc="-10" dirty="0">
              <a:latin typeface="Calibri"/>
              <a:cs typeface="Calibri"/>
            </a:endParaRPr>
          </a:p>
          <a:p>
            <a:pPr marL="0" marR="1323340" indent="0">
              <a:lnSpc>
                <a:spcPts val="2900"/>
              </a:lnSpc>
              <a:spcBef>
                <a:spcPts val="45"/>
              </a:spcBef>
              <a:buNone/>
            </a:pPr>
            <a:r>
              <a:rPr lang="fr-FR" dirty="0">
                <a:latin typeface="Calibri"/>
                <a:cs typeface="Calibri"/>
              </a:rPr>
              <a:t>On</a:t>
            </a:r>
            <a:r>
              <a:rPr lang="fr-FR" spc="-55" dirty="0">
                <a:latin typeface="Calibri"/>
                <a:cs typeface="Calibri"/>
              </a:rPr>
              <a:t> </a:t>
            </a:r>
            <a:r>
              <a:rPr lang="fr-FR" dirty="0">
                <a:latin typeface="Calibri"/>
                <a:cs typeface="Calibri"/>
              </a:rPr>
              <a:t>compare</a:t>
            </a:r>
            <a:r>
              <a:rPr lang="fr-FR" spc="-45" dirty="0">
                <a:latin typeface="Calibri"/>
                <a:cs typeface="Calibri"/>
              </a:rPr>
              <a:t> </a:t>
            </a:r>
            <a:r>
              <a:rPr lang="fr-FR" dirty="0">
                <a:latin typeface="Calibri"/>
                <a:cs typeface="Calibri"/>
              </a:rPr>
              <a:t>souvent</a:t>
            </a:r>
            <a:r>
              <a:rPr lang="fr-FR" spc="-55" dirty="0">
                <a:latin typeface="Calibri"/>
                <a:cs typeface="Calibri"/>
              </a:rPr>
              <a:t> </a:t>
            </a:r>
            <a:r>
              <a:rPr lang="fr-FR" dirty="0">
                <a:latin typeface="Calibri"/>
                <a:cs typeface="Calibri"/>
              </a:rPr>
              <a:t>l</a:t>
            </a:r>
            <a:r>
              <a:rPr lang="fr-FR" spc="-55" dirty="0">
                <a:latin typeface="Calibri"/>
                <a:cs typeface="Calibri"/>
              </a:rPr>
              <a:t>'</a:t>
            </a:r>
            <a:r>
              <a:rPr lang="fr-FR" dirty="0">
                <a:latin typeface="Calibri"/>
                <a:cs typeface="Calibri"/>
              </a:rPr>
              <a:t>apprentissage</a:t>
            </a:r>
            <a:r>
              <a:rPr lang="fr-FR" spc="-45" dirty="0">
                <a:latin typeface="Calibri"/>
                <a:cs typeface="Calibri"/>
              </a:rPr>
              <a:t> </a:t>
            </a:r>
            <a:r>
              <a:rPr lang="fr-FR" dirty="0">
                <a:latin typeface="Calibri"/>
                <a:cs typeface="Calibri"/>
              </a:rPr>
              <a:t>moteur</a:t>
            </a:r>
            <a:r>
              <a:rPr lang="fr-FR" spc="-55" dirty="0">
                <a:latin typeface="Calibri"/>
                <a:cs typeface="Calibri"/>
              </a:rPr>
              <a:t> </a:t>
            </a:r>
            <a:r>
              <a:rPr lang="fr-FR" dirty="0">
                <a:latin typeface="Calibri"/>
                <a:cs typeface="Calibri"/>
              </a:rPr>
              <a:t>aux</a:t>
            </a:r>
            <a:r>
              <a:rPr lang="fr-FR" spc="-55" dirty="0">
                <a:latin typeface="Calibri"/>
                <a:cs typeface="Calibri"/>
              </a:rPr>
              <a:t> </a:t>
            </a:r>
            <a:r>
              <a:rPr lang="fr-FR" dirty="0">
                <a:latin typeface="Calibri"/>
                <a:cs typeface="Calibri"/>
              </a:rPr>
              <a:t>progrès</a:t>
            </a:r>
            <a:r>
              <a:rPr lang="fr-FR" spc="-50" dirty="0">
                <a:latin typeface="Calibri"/>
                <a:cs typeface="Calibri"/>
              </a:rPr>
              <a:t> </a:t>
            </a:r>
            <a:r>
              <a:rPr lang="fr-FR" spc="-10" dirty="0">
                <a:latin typeface="Calibri"/>
                <a:cs typeface="Calibri"/>
              </a:rPr>
              <a:t>réalisés.</a:t>
            </a:r>
            <a:endParaRPr lang="fr-FR" dirty="0">
              <a:latin typeface="Calibri"/>
              <a:cs typeface="Calibri"/>
            </a:endParaRPr>
          </a:p>
        </p:txBody>
      </p:sp>
    </p:spTree>
    <p:extLst>
      <p:ext uri="{BB962C8B-B14F-4D97-AF65-F5344CB8AC3E}">
        <p14:creationId xmlns:p14="http://schemas.microsoft.com/office/powerpoint/2010/main" val="29422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3DABA4-92EA-0759-BD64-277CECE9C975}"/>
              </a:ext>
            </a:extLst>
          </p:cNvPr>
          <p:cNvSpPr>
            <a:spLocks noGrp="1"/>
          </p:cNvSpPr>
          <p:nvPr>
            <p:ph idx="1"/>
          </p:nvPr>
        </p:nvSpPr>
        <p:spPr/>
        <p:txBody>
          <a:bodyPr>
            <a:normAutofit fontScale="77500" lnSpcReduction="20000"/>
          </a:bodyPr>
          <a:lstStyle/>
          <a:p>
            <a:pPr marL="12700" marR="347345">
              <a:lnSpc>
                <a:spcPct val="100800"/>
              </a:lnSpc>
              <a:spcBef>
                <a:spcPts val="75"/>
              </a:spcBef>
            </a:pPr>
            <a:r>
              <a:rPr lang="fr-FR" dirty="0">
                <a:latin typeface="Calibri"/>
                <a:cs typeface="Calibri"/>
              </a:rPr>
              <a:t>Pour</a:t>
            </a:r>
            <a:r>
              <a:rPr lang="fr-FR" spc="-80" dirty="0">
                <a:latin typeface="Calibri"/>
                <a:cs typeface="Calibri"/>
              </a:rPr>
              <a:t> </a:t>
            </a:r>
            <a:r>
              <a:rPr lang="fr-FR" dirty="0">
                <a:latin typeface="Calibri"/>
                <a:cs typeface="Calibri"/>
              </a:rPr>
              <a:t>être</a:t>
            </a:r>
            <a:r>
              <a:rPr lang="fr-FR" spc="-70" dirty="0">
                <a:latin typeface="Calibri"/>
                <a:cs typeface="Calibri"/>
              </a:rPr>
              <a:t> </a:t>
            </a:r>
            <a:r>
              <a:rPr lang="fr-FR" dirty="0">
                <a:latin typeface="Calibri"/>
                <a:cs typeface="Calibri"/>
              </a:rPr>
              <a:t>sûr</a:t>
            </a:r>
            <a:r>
              <a:rPr lang="fr-FR" spc="-75" dirty="0">
                <a:latin typeface="Calibri"/>
                <a:cs typeface="Calibri"/>
              </a:rPr>
              <a:t> </a:t>
            </a:r>
            <a:r>
              <a:rPr lang="fr-FR" dirty="0">
                <a:latin typeface="Calibri"/>
                <a:cs typeface="Calibri"/>
              </a:rPr>
              <a:t>qu’il</a:t>
            </a:r>
            <a:r>
              <a:rPr lang="fr-FR" spc="-80" dirty="0">
                <a:latin typeface="Calibri"/>
                <a:cs typeface="Calibri"/>
              </a:rPr>
              <a:t> </a:t>
            </a:r>
            <a:r>
              <a:rPr lang="fr-FR" spc="-25" dirty="0">
                <a:latin typeface="Calibri"/>
                <a:cs typeface="Calibri"/>
              </a:rPr>
              <a:t>s’agisse</a:t>
            </a:r>
            <a:r>
              <a:rPr lang="fr-FR" spc="-90" dirty="0">
                <a:latin typeface="Calibri"/>
                <a:cs typeface="Calibri"/>
              </a:rPr>
              <a:t> </a:t>
            </a:r>
            <a:r>
              <a:rPr lang="fr-FR" spc="-20" dirty="0">
                <a:latin typeface="Calibri"/>
                <a:cs typeface="Calibri"/>
              </a:rPr>
              <a:t>d’apprentissage</a:t>
            </a:r>
            <a:r>
              <a:rPr lang="fr-FR" spc="-85" dirty="0">
                <a:latin typeface="Calibri"/>
                <a:cs typeface="Calibri"/>
              </a:rPr>
              <a:t> </a:t>
            </a:r>
            <a:r>
              <a:rPr lang="fr-FR" dirty="0">
                <a:latin typeface="Calibri"/>
                <a:cs typeface="Calibri"/>
              </a:rPr>
              <a:t>il</a:t>
            </a:r>
            <a:r>
              <a:rPr lang="fr-FR" spc="-80" dirty="0">
                <a:latin typeface="Calibri"/>
                <a:cs typeface="Calibri"/>
              </a:rPr>
              <a:t> </a:t>
            </a:r>
            <a:r>
              <a:rPr lang="fr-FR" dirty="0">
                <a:latin typeface="Calibri"/>
                <a:cs typeface="Calibri"/>
              </a:rPr>
              <a:t>faut</a:t>
            </a:r>
            <a:r>
              <a:rPr lang="fr-FR" spc="-95" dirty="0">
                <a:latin typeface="Calibri"/>
                <a:cs typeface="Calibri"/>
              </a:rPr>
              <a:t> </a:t>
            </a:r>
            <a:r>
              <a:rPr lang="fr-FR" dirty="0">
                <a:latin typeface="Calibri"/>
                <a:cs typeface="Calibri"/>
              </a:rPr>
              <a:t>veiller</a:t>
            </a:r>
            <a:r>
              <a:rPr lang="fr-FR" spc="-75" dirty="0">
                <a:latin typeface="Calibri"/>
                <a:cs typeface="Calibri"/>
              </a:rPr>
              <a:t> </a:t>
            </a:r>
            <a:r>
              <a:rPr lang="fr-FR" dirty="0">
                <a:latin typeface="Calibri"/>
                <a:cs typeface="Calibri"/>
              </a:rPr>
              <a:t>à</a:t>
            </a:r>
            <a:r>
              <a:rPr lang="fr-FR" spc="-75" dirty="0">
                <a:latin typeface="Calibri"/>
                <a:cs typeface="Calibri"/>
              </a:rPr>
              <a:t> </a:t>
            </a:r>
            <a:r>
              <a:rPr lang="fr-FR" dirty="0">
                <a:latin typeface="Calibri"/>
                <a:cs typeface="Calibri"/>
              </a:rPr>
              <a:t>ce</a:t>
            </a:r>
            <a:r>
              <a:rPr lang="fr-FR" spc="-65" dirty="0">
                <a:latin typeface="Calibri"/>
                <a:cs typeface="Calibri"/>
              </a:rPr>
              <a:t> </a:t>
            </a:r>
            <a:r>
              <a:rPr lang="fr-FR" dirty="0">
                <a:latin typeface="Calibri"/>
                <a:cs typeface="Calibri"/>
              </a:rPr>
              <a:t>qu’ils</a:t>
            </a:r>
            <a:r>
              <a:rPr lang="fr-FR" spc="-85" dirty="0">
                <a:latin typeface="Calibri"/>
                <a:cs typeface="Calibri"/>
              </a:rPr>
              <a:t> </a:t>
            </a:r>
            <a:r>
              <a:rPr lang="fr-FR" spc="-25" dirty="0">
                <a:latin typeface="Calibri"/>
                <a:cs typeface="Calibri"/>
              </a:rPr>
              <a:t>ne </a:t>
            </a:r>
            <a:r>
              <a:rPr lang="fr-FR" dirty="0">
                <a:latin typeface="Calibri"/>
                <a:cs typeface="Calibri"/>
              </a:rPr>
              <a:t>soient</a:t>
            </a:r>
            <a:r>
              <a:rPr lang="fr-FR" spc="-95" dirty="0">
                <a:latin typeface="Calibri"/>
                <a:cs typeface="Calibri"/>
              </a:rPr>
              <a:t> </a:t>
            </a:r>
            <a:r>
              <a:rPr lang="fr-FR" dirty="0">
                <a:latin typeface="Calibri"/>
                <a:cs typeface="Calibri"/>
              </a:rPr>
              <a:t>pas</a:t>
            </a:r>
            <a:r>
              <a:rPr lang="fr-FR" spc="-85" dirty="0">
                <a:latin typeface="Calibri"/>
                <a:cs typeface="Calibri"/>
              </a:rPr>
              <a:t> </a:t>
            </a:r>
            <a:r>
              <a:rPr lang="fr-FR" dirty="0">
                <a:latin typeface="Calibri"/>
                <a:cs typeface="Calibri"/>
              </a:rPr>
              <a:t>dus</a:t>
            </a:r>
            <a:r>
              <a:rPr lang="fr-FR" spc="-85" dirty="0">
                <a:latin typeface="Calibri"/>
                <a:cs typeface="Calibri"/>
              </a:rPr>
              <a:t> </a:t>
            </a:r>
            <a:r>
              <a:rPr lang="fr-FR" spc="-25" dirty="0">
                <a:latin typeface="Calibri"/>
                <a:cs typeface="Calibri"/>
              </a:rPr>
              <a:t>à:</a:t>
            </a:r>
            <a:endParaRPr lang="fr-FR" dirty="0">
              <a:latin typeface="Calibri"/>
              <a:cs typeface="Calibri"/>
            </a:endParaRPr>
          </a:p>
          <a:p>
            <a:pPr>
              <a:lnSpc>
                <a:spcPct val="100000"/>
              </a:lnSpc>
              <a:spcBef>
                <a:spcPts val="95"/>
              </a:spcBef>
            </a:pPr>
            <a:endParaRPr lang="fr-FR" dirty="0">
              <a:latin typeface="Calibri"/>
              <a:cs typeface="Calibri"/>
            </a:endParaRPr>
          </a:p>
          <a:p>
            <a:pPr marL="354330" indent="-341630">
              <a:lnSpc>
                <a:spcPct val="100000"/>
              </a:lnSpc>
              <a:buChar char="-"/>
              <a:tabLst>
                <a:tab pos="354330" algn="l"/>
              </a:tabLst>
            </a:pPr>
            <a:r>
              <a:rPr lang="fr-FR" dirty="0">
                <a:latin typeface="Calibri"/>
                <a:cs typeface="Calibri"/>
              </a:rPr>
              <a:t>La</a:t>
            </a:r>
            <a:r>
              <a:rPr lang="fr-FR" spc="-85" dirty="0">
                <a:latin typeface="Calibri"/>
                <a:cs typeface="Calibri"/>
              </a:rPr>
              <a:t> </a:t>
            </a:r>
            <a:r>
              <a:rPr lang="fr-FR" dirty="0">
                <a:latin typeface="Calibri"/>
                <a:cs typeface="Calibri"/>
              </a:rPr>
              <a:t>croissance</a:t>
            </a:r>
            <a:r>
              <a:rPr lang="fr-FR" spc="-65" dirty="0">
                <a:latin typeface="Calibri"/>
                <a:cs typeface="Calibri"/>
              </a:rPr>
              <a:t> </a:t>
            </a:r>
            <a:r>
              <a:rPr lang="fr-FR" dirty="0">
                <a:latin typeface="Calibri"/>
                <a:cs typeface="Calibri"/>
              </a:rPr>
              <a:t>(je</a:t>
            </a:r>
            <a:r>
              <a:rPr lang="fr-FR" spc="-70" dirty="0">
                <a:latin typeface="Calibri"/>
                <a:cs typeface="Calibri"/>
              </a:rPr>
              <a:t> </a:t>
            </a:r>
            <a:r>
              <a:rPr lang="fr-FR" dirty="0">
                <a:latin typeface="Calibri"/>
                <a:cs typeface="Calibri"/>
              </a:rPr>
              <a:t>saute</a:t>
            </a:r>
            <a:r>
              <a:rPr lang="fr-FR" spc="-70" dirty="0">
                <a:latin typeface="Calibri"/>
                <a:cs typeface="Calibri"/>
              </a:rPr>
              <a:t> </a:t>
            </a:r>
            <a:r>
              <a:rPr lang="fr-FR" dirty="0">
                <a:latin typeface="Calibri"/>
                <a:cs typeface="Calibri"/>
              </a:rPr>
              <a:t>plus</a:t>
            </a:r>
            <a:r>
              <a:rPr lang="fr-FR" spc="-85" dirty="0">
                <a:latin typeface="Calibri"/>
                <a:cs typeface="Calibri"/>
              </a:rPr>
              <a:t> </a:t>
            </a:r>
            <a:r>
              <a:rPr lang="fr-FR" dirty="0">
                <a:latin typeface="Calibri"/>
                <a:cs typeface="Calibri"/>
              </a:rPr>
              <a:t>haut</a:t>
            </a:r>
            <a:r>
              <a:rPr lang="fr-FR" spc="-90" dirty="0">
                <a:latin typeface="Calibri"/>
                <a:cs typeface="Calibri"/>
              </a:rPr>
              <a:t> </a:t>
            </a:r>
            <a:r>
              <a:rPr lang="fr-FR" dirty="0">
                <a:latin typeface="Calibri"/>
                <a:cs typeface="Calibri"/>
              </a:rPr>
              <a:t>car</a:t>
            </a:r>
            <a:r>
              <a:rPr lang="fr-FR" spc="-75" dirty="0">
                <a:latin typeface="Calibri"/>
                <a:cs typeface="Calibri"/>
              </a:rPr>
              <a:t> </a:t>
            </a:r>
            <a:r>
              <a:rPr lang="fr-FR" dirty="0">
                <a:latin typeface="Calibri"/>
                <a:cs typeface="Calibri"/>
              </a:rPr>
              <a:t>je</a:t>
            </a:r>
            <a:r>
              <a:rPr lang="fr-FR" spc="-65" dirty="0">
                <a:latin typeface="Calibri"/>
                <a:cs typeface="Calibri"/>
              </a:rPr>
              <a:t> </a:t>
            </a:r>
            <a:r>
              <a:rPr lang="fr-FR" spc="-10" dirty="0">
                <a:latin typeface="Calibri"/>
                <a:cs typeface="Calibri"/>
              </a:rPr>
              <a:t>grandis)</a:t>
            </a:r>
            <a:endParaRPr lang="fr-FR" dirty="0">
              <a:latin typeface="Calibri"/>
              <a:cs typeface="Calibri"/>
            </a:endParaRPr>
          </a:p>
          <a:p>
            <a:pPr marL="12700" marR="535305" indent="335280" algn="just">
              <a:lnSpc>
                <a:spcPct val="100800"/>
              </a:lnSpc>
              <a:spcBef>
                <a:spcPts val="2690"/>
              </a:spcBef>
              <a:buChar char="-"/>
              <a:tabLst>
                <a:tab pos="347980" algn="l"/>
              </a:tabLst>
            </a:pPr>
            <a:r>
              <a:rPr lang="fr-FR" spc="-5" dirty="0">
                <a:latin typeface="Calibri"/>
                <a:cs typeface="Calibri"/>
              </a:rPr>
              <a:t>A </a:t>
            </a:r>
            <a:r>
              <a:rPr lang="fr-FR" dirty="0">
                <a:latin typeface="Calibri"/>
                <a:cs typeface="Calibri"/>
              </a:rPr>
              <a:t>des</a:t>
            </a:r>
            <a:r>
              <a:rPr lang="fr-FR" spc="-5" dirty="0">
                <a:latin typeface="Calibri"/>
                <a:cs typeface="Calibri"/>
              </a:rPr>
              <a:t> </a:t>
            </a:r>
            <a:r>
              <a:rPr lang="fr-FR" dirty="0">
                <a:latin typeface="Calibri"/>
                <a:cs typeface="Calibri"/>
              </a:rPr>
              <a:t>modifications </a:t>
            </a:r>
            <a:r>
              <a:rPr lang="fr-FR" spc="-10" dirty="0">
                <a:latin typeface="Calibri"/>
                <a:cs typeface="Calibri"/>
              </a:rPr>
              <a:t>volontaires</a:t>
            </a:r>
            <a:r>
              <a:rPr lang="fr-FR" spc="-15" dirty="0">
                <a:latin typeface="Calibri"/>
                <a:cs typeface="Calibri"/>
              </a:rPr>
              <a:t> </a:t>
            </a:r>
            <a:r>
              <a:rPr lang="fr-FR" dirty="0">
                <a:latin typeface="Calibri"/>
                <a:cs typeface="Calibri"/>
              </a:rPr>
              <a:t>des</a:t>
            </a:r>
            <a:r>
              <a:rPr lang="fr-FR" spc="-5" dirty="0">
                <a:latin typeface="Calibri"/>
                <a:cs typeface="Calibri"/>
              </a:rPr>
              <a:t> </a:t>
            </a:r>
            <a:r>
              <a:rPr lang="fr-FR" dirty="0">
                <a:latin typeface="Calibri"/>
                <a:cs typeface="Calibri"/>
              </a:rPr>
              <a:t>mécanismes </a:t>
            </a:r>
            <a:r>
              <a:rPr lang="fr-FR" spc="-10" dirty="0">
                <a:latin typeface="Calibri"/>
                <a:cs typeface="Calibri"/>
              </a:rPr>
              <a:t>physiologiques </a:t>
            </a:r>
            <a:r>
              <a:rPr lang="fr-FR" dirty="0">
                <a:latin typeface="Calibri"/>
                <a:cs typeface="Calibri"/>
              </a:rPr>
              <a:t>Je</a:t>
            </a:r>
            <a:r>
              <a:rPr lang="fr-FR" spc="-40" dirty="0">
                <a:latin typeface="Calibri"/>
                <a:cs typeface="Calibri"/>
              </a:rPr>
              <a:t> </a:t>
            </a:r>
            <a:r>
              <a:rPr lang="fr-FR" dirty="0">
                <a:latin typeface="Calibri"/>
                <a:cs typeface="Calibri"/>
              </a:rPr>
              <a:t>lance</a:t>
            </a:r>
            <a:r>
              <a:rPr lang="fr-FR" spc="-35" dirty="0">
                <a:latin typeface="Calibri"/>
                <a:cs typeface="Calibri"/>
              </a:rPr>
              <a:t> </a:t>
            </a:r>
            <a:r>
              <a:rPr lang="fr-FR" dirty="0">
                <a:latin typeface="Calibri"/>
                <a:cs typeface="Calibri"/>
              </a:rPr>
              <a:t>plus</a:t>
            </a:r>
            <a:r>
              <a:rPr lang="fr-FR" spc="-40" dirty="0">
                <a:latin typeface="Calibri"/>
                <a:cs typeface="Calibri"/>
              </a:rPr>
              <a:t> </a:t>
            </a:r>
            <a:r>
              <a:rPr lang="fr-FR" dirty="0">
                <a:latin typeface="Calibri"/>
                <a:cs typeface="Calibri"/>
              </a:rPr>
              <a:t>loin</a:t>
            </a:r>
            <a:r>
              <a:rPr lang="fr-FR" spc="-45" dirty="0">
                <a:latin typeface="Calibri"/>
                <a:cs typeface="Calibri"/>
              </a:rPr>
              <a:t> </a:t>
            </a:r>
            <a:r>
              <a:rPr lang="fr-FR" dirty="0">
                <a:latin typeface="Calibri"/>
                <a:cs typeface="Calibri"/>
              </a:rPr>
              <a:t>car</a:t>
            </a:r>
            <a:r>
              <a:rPr lang="fr-FR" spc="-35" dirty="0">
                <a:latin typeface="Calibri"/>
                <a:cs typeface="Calibri"/>
              </a:rPr>
              <a:t> </a:t>
            </a:r>
            <a:r>
              <a:rPr lang="fr-FR" dirty="0">
                <a:latin typeface="Calibri"/>
                <a:cs typeface="Calibri"/>
              </a:rPr>
              <a:t>je</a:t>
            </a:r>
            <a:r>
              <a:rPr lang="fr-FR" spc="-35" dirty="0">
                <a:latin typeface="Calibri"/>
                <a:cs typeface="Calibri"/>
              </a:rPr>
              <a:t> </a:t>
            </a:r>
            <a:r>
              <a:rPr lang="fr-FR" dirty="0">
                <a:latin typeface="Calibri"/>
                <a:cs typeface="Calibri"/>
              </a:rPr>
              <a:t>fais</a:t>
            </a:r>
            <a:r>
              <a:rPr lang="fr-FR" spc="-45" dirty="0">
                <a:latin typeface="Calibri"/>
                <a:cs typeface="Calibri"/>
              </a:rPr>
              <a:t> </a:t>
            </a:r>
            <a:r>
              <a:rPr lang="fr-FR" dirty="0">
                <a:latin typeface="Calibri"/>
                <a:cs typeface="Calibri"/>
              </a:rPr>
              <a:t>de</a:t>
            </a:r>
            <a:r>
              <a:rPr lang="fr-FR" spc="-35" dirty="0">
                <a:latin typeface="Calibri"/>
                <a:cs typeface="Calibri"/>
              </a:rPr>
              <a:t> </a:t>
            </a:r>
            <a:r>
              <a:rPr lang="fr-FR" dirty="0">
                <a:latin typeface="Calibri"/>
                <a:cs typeface="Calibri"/>
              </a:rPr>
              <a:t>la</a:t>
            </a:r>
            <a:r>
              <a:rPr lang="fr-FR" spc="-40" dirty="0">
                <a:latin typeface="Calibri"/>
                <a:cs typeface="Calibri"/>
              </a:rPr>
              <a:t> </a:t>
            </a:r>
            <a:r>
              <a:rPr lang="fr-FR" dirty="0">
                <a:latin typeface="Calibri"/>
                <a:cs typeface="Calibri"/>
              </a:rPr>
              <a:t>musculation,</a:t>
            </a:r>
            <a:r>
              <a:rPr lang="fr-FR" spc="-40" dirty="0">
                <a:latin typeface="Calibri"/>
                <a:cs typeface="Calibri"/>
              </a:rPr>
              <a:t> </a:t>
            </a:r>
            <a:r>
              <a:rPr lang="fr-FR" dirty="0">
                <a:latin typeface="Calibri"/>
                <a:cs typeface="Calibri"/>
              </a:rPr>
              <a:t>je</a:t>
            </a:r>
            <a:r>
              <a:rPr lang="fr-FR" spc="-35" dirty="0">
                <a:latin typeface="Calibri"/>
                <a:cs typeface="Calibri"/>
              </a:rPr>
              <a:t> </a:t>
            </a:r>
            <a:r>
              <a:rPr lang="fr-FR" dirty="0">
                <a:latin typeface="Calibri"/>
                <a:cs typeface="Calibri"/>
              </a:rPr>
              <a:t>ne</a:t>
            </a:r>
            <a:r>
              <a:rPr lang="fr-FR" spc="-35" dirty="0">
                <a:latin typeface="Calibri"/>
                <a:cs typeface="Calibri"/>
              </a:rPr>
              <a:t> </a:t>
            </a:r>
            <a:r>
              <a:rPr lang="fr-FR" dirty="0">
                <a:latin typeface="Calibri"/>
                <a:cs typeface="Calibri"/>
              </a:rPr>
              <a:t>perds</a:t>
            </a:r>
            <a:r>
              <a:rPr lang="fr-FR" spc="-40" dirty="0">
                <a:latin typeface="Calibri"/>
                <a:cs typeface="Calibri"/>
              </a:rPr>
              <a:t> </a:t>
            </a:r>
            <a:r>
              <a:rPr lang="fr-FR" dirty="0">
                <a:latin typeface="Calibri"/>
                <a:cs typeface="Calibri"/>
              </a:rPr>
              <a:t>plus</a:t>
            </a:r>
            <a:r>
              <a:rPr lang="fr-FR" spc="-40" dirty="0">
                <a:latin typeface="Calibri"/>
                <a:cs typeface="Calibri"/>
              </a:rPr>
              <a:t> </a:t>
            </a:r>
            <a:r>
              <a:rPr lang="fr-FR" spc="-25" dirty="0">
                <a:latin typeface="Calibri"/>
                <a:cs typeface="Calibri"/>
              </a:rPr>
              <a:t>mes </a:t>
            </a:r>
            <a:r>
              <a:rPr lang="fr-FR" dirty="0">
                <a:latin typeface="Calibri"/>
                <a:cs typeface="Calibri"/>
              </a:rPr>
              <a:t>moyens</a:t>
            </a:r>
            <a:r>
              <a:rPr lang="fr-FR" spc="-60" dirty="0">
                <a:latin typeface="Calibri"/>
                <a:cs typeface="Calibri"/>
              </a:rPr>
              <a:t> </a:t>
            </a:r>
            <a:r>
              <a:rPr lang="fr-FR" dirty="0">
                <a:latin typeface="Calibri"/>
                <a:cs typeface="Calibri"/>
              </a:rPr>
              <a:t>en</a:t>
            </a:r>
            <a:r>
              <a:rPr lang="fr-FR" spc="-50" dirty="0">
                <a:latin typeface="Calibri"/>
                <a:cs typeface="Calibri"/>
              </a:rPr>
              <a:t> </a:t>
            </a:r>
            <a:r>
              <a:rPr lang="fr-FR" dirty="0">
                <a:latin typeface="Calibri"/>
                <a:cs typeface="Calibri"/>
              </a:rPr>
              <a:t>compétition</a:t>
            </a:r>
            <a:r>
              <a:rPr lang="fr-FR" spc="-50" dirty="0">
                <a:latin typeface="Calibri"/>
                <a:cs typeface="Calibri"/>
              </a:rPr>
              <a:t> </a:t>
            </a:r>
            <a:r>
              <a:rPr lang="fr-FR" dirty="0">
                <a:latin typeface="Calibri"/>
                <a:cs typeface="Calibri"/>
              </a:rPr>
              <a:t>grâce</a:t>
            </a:r>
            <a:r>
              <a:rPr lang="fr-FR" spc="-40" dirty="0">
                <a:latin typeface="Calibri"/>
                <a:cs typeface="Calibri"/>
              </a:rPr>
              <a:t> </a:t>
            </a:r>
            <a:r>
              <a:rPr lang="fr-FR" dirty="0">
                <a:latin typeface="Calibri"/>
                <a:cs typeface="Calibri"/>
              </a:rPr>
              <a:t>à</a:t>
            </a:r>
            <a:r>
              <a:rPr lang="fr-FR" spc="-55" dirty="0">
                <a:latin typeface="Calibri"/>
                <a:cs typeface="Calibri"/>
              </a:rPr>
              <a:t> </a:t>
            </a:r>
            <a:r>
              <a:rPr lang="fr-FR" dirty="0">
                <a:latin typeface="Calibri"/>
                <a:cs typeface="Calibri"/>
              </a:rPr>
              <a:t>la</a:t>
            </a:r>
            <a:r>
              <a:rPr lang="fr-FR" spc="-55" dirty="0">
                <a:latin typeface="Calibri"/>
                <a:cs typeface="Calibri"/>
              </a:rPr>
              <a:t> </a:t>
            </a:r>
            <a:r>
              <a:rPr lang="fr-FR" dirty="0">
                <a:latin typeface="Calibri"/>
                <a:cs typeface="Calibri"/>
              </a:rPr>
              <a:t>sophrologie,</a:t>
            </a:r>
            <a:r>
              <a:rPr lang="fr-FR" spc="-50" dirty="0">
                <a:latin typeface="Calibri"/>
                <a:cs typeface="Calibri"/>
              </a:rPr>
              <a:t> </a:t>
            </a:r>
            <a:r>
              <a:rPr lang="fr-FR" dirty="0">
                <a:latin typeface="Calibri"/>
                <a:cs typeface="Calibri"/>
              </a:rPr>
              <a:t>le</a:t>
            </a:r>
            <a:r>
              <a:rPr lang="fr-FR" spc="-45" dirty="0">
                <a:latin typeface="Calibri"/>
                <a:cs typeface="Calibri"/>
              </a:rPr>
              <a:t> </a:t>
            </a:r>
            <a:r>
              <a:rPr lang="fr-FR" spc="-10" dirty="0">
                <a:latin typeface="Calibri"/>
                <a:cs typeface="Calibri"/>
              </a:rPr>
              <a:t>yoga</a:t>
            </a:r>
            <a:r>
              <a:rPr lang="fr-FR" sz="2000" spc="-10" dirty="0">
                <a:latin typeface="Calibri"/>
                <a:cs typeface="Calibri"/>
              </a:rPr>
              <a:t>)</a:t>
            </a:r>
            <a:endParaRPr lang="fr-FR" sz="2000" dirty="0">
              <a:latin typeface="Calibri"/>
              <a:cs typeface="Calibri"/>
            </a:endParaRPr>
          </a:p>
          <a:p>
            <a:pPr marL="347980" indent="-335280" algn="just">
              <a:lnSpc>
                <a:spcPts val="2845"/>
              </a:lnSpc>
              <a:spcBef>
                <a:spcPts val="2805"/>
              </a:spcBef>
              <a:buChar char="-"/>
              <a:tabLst>
                <a:tab pos="347980" algn="l"/>
              </a:tabLst>
            </a:pPr>
            <a:r>
              <a:rPr lang="fr-FR" dirty="0">
                <a:latin typeface="Calibri"/>
                <a:cs typeface="Calibri"/>
              </a:rPr>
              <a:t>La</a:t>
            </a:r>
            <a:r>
              <a:rPr lang="fr-FR" spc="-85" dirty="0">
                <a:latin typeface="Calibri"/>
                <a:cs typeface="Calibri"/>
              </a:rPr>
              <a:t> </a:t>
            </a:r>
            <a:r>
              <a:rPr lang="fr-FR" dirty="0">
                <a:latin typeface="Calibri"/>
                <a:cs typeface="Calibri"/>
              </a:rPr>
              <a:t>maturation</a:t>
            </a:r>
            <a:r>
              <a:rPr lang="fr-FR" spc="-65" dirty="0">
                <a:latin typeface="Calibri"/>
                <a:cs typeface="Calibri"/>
              </a:rPr>
              <a:t> </a:t>
            </a:r>
            <a:r>
              <a:rPr lang="fr-FR" dirty="0">
                <a:latin typeface="Calibri"/>
                <a:cs typeface="Calibri"/>
              </a:rPr>
              <a:t>de</a:t>
            </a:r>
            <a:r>
              <a:rPr lang="fr-FR" spc="-60" dirty="0">
                <a:latin typeface="Calibri"/>
                <a:cs typeface="Calibri"/>
              </a:rPr>
              <a:t> </a:t>
            </a:r>
            <a:r>
              <a:rPr lang="fr-FR" spc="-30" dirty="0">
                <a:latin typeface="Calibri"/>
                <a:cs typeface="Calibri"/>
              </a:rPr>
              <a:t>l’organisme</a:t>
            </a:r>
            <a:r>
              <a:rPr lang="fr-FR" spc="-80" dirty="0">
                <a:latin typeface="Calibri"/>
                <a:cs typeface="Calibri"/>
              </a:rPr>
              <a:t> </a:t>
            </a:r>
            <a:r>
              <a:rPr lang="fr-FR" dirty="0">
                <a:latin typeface="Calibri"/>
                <a:cs typeface="Calibri"/>
              </a:rPr>
              <a:t>et</a:t>
            </a:r>
            <a:r>
              <a:rPr lang="fr-FR" spc="-80" dirty="0">
                <a:latin typeface="Calibri"/>
                <a:cs typeface="Calibri"/>
              </a:rPr>
              <a:t> </a:t>
            </a:r>
            <a:r>
              <a:rPr lang="fr-FR" dirty="0">
                <a:latin typeface="Calibri"/>
                <a:cs typeface="Calibri"/>
              </a:rPr>
              <a:t>du</a:t>
            </a:r>
            <a:r>
              <a:rPr lang="fr-FR" spc="-65" dirty="0">
                <a:latin typeface="Calibri"/>
                <a:cs typeface="Calibri"/>
              </a:rPr>
              <a:t> </a:t>
            </a:r>
            <a:r>
              <a:rPr lang="fr-FR" spc="-10" dirty="0">
                <a:latin typeface="Calibri"/>
                <a:cs typeface="Calibri"/>
              </a:rPr>
              <a:t>système</a:t>
            </a:r>
            <a:r>
              <a:rPr lang="fr-FR" spc="-75" dirty="0">
                <a:latin typeface="Calibri"/>
                <a:cs typeface="Calibri"/>
              </a:rPr>
              <a:t> </a:t>
            </a:r>
            <a:r>
              <a:rPr lang="fr-FR" spc="-10" dirty="0">
                <a:latin typeface="Calibri"/>
                <a:cs typeface="Calibri"/>
              </a:rPr>
              <a:t>nerveux.</a:t>
            </a:r>
            <a:endParaRPr lang="fr-FR" dirty="0">
              <a:latin typeface="Calibri"/>
              <a:cs typeface="Calibri"/>
            </a:endParaRPr>
          </a:p>
          <a:p>
            <a:pPr marL="0" marR="5080" indent="0">
              <a:lnSpc>
                <a:spcPts val="2900"/>
              </a:lnSpc>
              <a:spcBef>
                <a:spcPts val="45"/>
              </a:spcBef>
              <a:buNone/>
            </a:pPr>
            <a:endParaRPr lang="fr-FR" dirty="0">
              <a:latin typeface="Calibri"/>
              <a:cs typeface="Calibri"/>
            </a:endParaRPr>
          </a:p>
          <a:p>
            <a:pPr marL="0" marR="5080" indent="0">
              <a:lnSpc>
                <a:spcPts val="2900"/>
              </a:lnSpc>
              <a:spcBef>
                <a:spcPts val="45"/>
              </a:spcBef>
              <a:buNone/>
            </a:pPr>
            <a:r>
              <a:rPr lang="fr-FR" dirty="0">
                <a:latin typeface="Calibri"/>
                <a:cs typeface="Calibri"/>
              </a:rPr>
              <a:t>Je</a:t>
            </a:r>
            <a:r>
              <a:rPr lang="fr-FR" spc="-85" dirty="0">
                <a:latin typeface="Calibri"/>
                <a:cs typeface="Calibri"/>
              </a:rPr>
              <a:t> </a:t>
            </a:r>
            <a:r>
              <a:rPr lang="fr-FR" dirty="0">
                <a:latin typeface="Calibri"/>
                <a:cs typeface="Calibri"/>
              </a:rPr>
              <a:t>suis</a:t>
            </a:r>
            <a:r>
              <a:rPr lang="fr-FR" spc="-90" dirty="0">
                <a:latin typeface="Calibri"/>
                <a:cs typeface="Calibri"/>
              </a:rPr>
              <a:t> </a:t>
            </a:r>
            <a:r>
              <a:rPr lang="fr-FR" dirty="0">
                <a:latin typeface="Calibri"/>
                <a:cs typeface="Calibri"/>
              </a:rPr>
              <a:t>plus</a:t>
            </a:r>
            <a:r>
              <a:rPr lang="fr-FR" spc="-90" dirty="0">
                <a:latin typeface="Calibri"/>
                <a:cs typeface="Calibri"/>
              </a:rPr>
              <a:t> </a:t>
            </a:r>
            <a:r>
              <a:rPr lang="fr-FR" dirty="0">
                <a:latin typeface="Calibri"/>
                <a:cs typeface="Calibri"/>
              </a:rPr>
              <a:t>adroit</a:t>
            </a:r>
            <a:r>
              <a:rPr lang="fr-FR" spc="-95" dirty="0">
                <a:latin typeface="Calibri"/>
                <a:cs typeface="Calibri"/>
              </a:rPr>
              <a:t> </a:t>
            </a:r>
            <a:r>
              <a:rPr lang="fr-FR" dirty="0">
                <a:latin typeface="Calibri"/>
                <a:cs typeface="Calibri"/>
              </a:rPr>
              <a:t>ou</a:t>
            </a:r>
            <a:r>
              <a:rPr lang="fr-FR" spc="-80" dirty="0">
                <a:latin typeface="Calibri"/>
                <a:cs typeface="Calibri"/>
              </a:rPr>
              <a:t> </a:t>
            </a:r>
            <a:r>
              <a:rPr lang="fr-FR" dirty="0">
                <a:latin typeface="Calibri"/>
                <a:cs typeface="Calibri"/>
              </a:rPr>
              <a:t>souple,</a:t>
            </a:r>
            <a:r>
              <a:rPr lang="fr-FR" spc="-80" dirty="0">
                <a:latin typeface="Calibri"/>
                <a:cs typeface="Calibri"/>
              </a:rPr>
              <a:t> </a:t>
            </a:r>
            <a:r>
              <a:rPr lang="fr-FR" dirty="0">
                <a:latin typeface="Calibri"/>
                <a:cs typeface="Calibri"/>
              </a:rPr>
              <a:t>car</a:t>
            </a:r>
            <a:r>
              <a:rPr lang="fr-FR" spc="-80" dirty="0">
                <a:latin typeface="Calibri"/>
                <a:cs typeface="Calibri"/>
              </a:rPr>
              <a:t> </a:t>
            </a:r>
            <a:r>
              <a:rPr lang="fr-FR" dirty="0">
                <a:latin typeface="Calibri"/>
                <a:cs typeface="Calibri"/>
              </a:rPr>
              <a:t>je</a:t>
            </a:r>
            <a:r>
              <a:rPr lang="fr-FR" spc="-75" dirty="0">
                <a:latin typeface="Calibri"/>
                <a:cs typeface="Calibri"/>
              </a:rPr>
              <a:t> </a:t>
            </a:r>
            <a:r>
              <a:rPr lang="fr-FR" dirty="0">
                <a:latin typeface="Calibri"/>
                <a:cs typeface="Calibri"/>
              </a:rPr>
              <a:t>suis</a:t>
            </a:r>
            <a:r>
              <a:rPr lang="fr-FR" spc="-90" dirty="0">
                <a:latin typeface="Calibri"/>
                <a:cs typeface="Calibri"/>
              </a:rPr>
              <a:t> </a:t>
            </a:r>
            <a:r>
              <a:rPr lang="fr-FR" dirty="0">
                <a:latin typeface="Calibri"/>
                <a:cs typeface="Calibri"/>
              </a:rPr>
              <a:t>dans</a:t>
            </a:r>
            <a:r>
              <a:rPr lang="fr-FR" spc="-95" dirty="0">
                <a:latin typeface="Calibri"/>
                <a:cs typeface="Calibri"/>
              </a:rPr>
              <a:t> </a:t>
            </a:r>
            <a:r>
              <a:rPr lang="fr-FR" dirty="0">
                <a:latin typeface="Calibri"/>
                <a:cs typeface="Calibri"/>
              </a:rPr>
              <a:t>une</a:t>
            </a:r>
            <a:r>
              <a:rPr lang="fr-FR" spc="-75" dirty="0">
                <a:latin typeface="Calibri"/>
                <a:cs typeface="Calibri"/>
              </a:rPr>
              <a:t> </a:t>
            </a:r>
            <a:r>
              <a:rPr lang="fr-FR" dirty="0">
                <a:latin typeface="Calibri"/>
                <a:cs typeface="Calibri"/>
              </a:rPr>
              <a:t>période</a:t>
            </a:r>
            <a:r>
              <a:rPr lang="fr-FR" spc="-75" dirty="0">
                <a:latin typeface="Calibri"/>
                <a:cs typeface="Calibri"/>
              </a:rPr>
              <a:t> </a:t>
            </a:r>
            <a:r>
              <a:rPr lang="fr-FR" dirty="0">
                <a:latin typeface="Calibri"/>
                <a:cs typeface="Calibri"/>
              </a:rPr>
              <a:t>plus</a:t>
            </a:r>
            <a:r>
              <a:rPr lang="fr-FR" spc="-85" dirty="0">
                <a:latin typeface="Calibri"/>
                <a:cs typeface="Calibri"/>
              </a:rPr>
              <a:t> </a:t>
            </a:r>
            <a:r>
              <a:rPr lang="fr-FR" spc="-10" dirty="0">
                <a:latin typeface="Calibri"/>
                <a:cs typeface="Calibri"/>
              </a:rPr>
              <a:t>favorable </a:t>
            </a:r>
            <a:r>
              <a:rPr lang="fr-FR" dirty="0">
                <a:latin typeface="Calibri"/>
                <a:cs typeface="Calibri"/>
              </a:rPr>
              <a:t>dans</a:t>
            </a:r>
            <a:r>
              <a:rPr lang="fr-FR" spc="-60" dirty="0">
                <a:latin typeface="Calibri"/>
                <a:cs typeface="Calibri"/>
              </a:rPr>
              <a:t> </a:t>
            </a:r>
            <a:r>
              <a:rPr lang="fr-FR" dirty="0">
                <a:latin typeface="Calibri"/>
                <a:cs typeface="Calibri"/>
              </a:rPr>
              <a:t>le</a:t>
            </a:r>
            <a:r>
              <a:rPr lang="fr-FR" spc="-45" dirty="0">
                <a:latin typeface="Calibri"/>
                <a:cs typeface="Calibri"/>
              </a:rPr>
              <a:t> </a:t>
            </a:r>
            <a:r>
              <a:rPr lang="fr-FR" spc="-20" dirty="0">
                <a:latin typeface="Calibri"/>
                <a:cs typeface="Calibri"/>
              </a:rPr>
              <a:t>développement</a:t>
            </a:r>
            <a:r>
              <a:rPr lang="fr-FR" spc="-75" dirty="0">
                <a:latin typeface="Calibri"/>
                <a:cs typeface="Calibri"/>
              </a:rPr>
              <a:t> </a:t>
            </a:r>
            <a:r>
              <a:rPr lang="fr-FR" dirty="0">
                <a:latin typeface="Calibri"/>
                <a:cs typeface="Calibri"/>
              </a:rPr>
              <a:t>de</a:t>
            </a:r>
            <a:r>
              <a:rPr lang="fr-FR" spc="-35" dirty="0">
                <a:latin typeface="Calibri"/>
                <a:cs typeface="Calibri"/>
              </a:rPr>
              <a:t> </a:t>
            </a:r>
            <a:r>
              <a:rPr lang="fr-FR" dirty="0">
                <a:latin typeface="Calibri"/>
                <a:cs typeface="Calibri"/>
              </a:rPr>
              <a:t>ces</a:t>
            </a:r>
            <a:r>
              <a:rPr lang="fr-FR" spc="-60" dirty="0">
                <a:latin typeface="Calibri"/>
                <a:cs typeface="Calibri"/>
              </a:rPr>
              <a:t> </a:t>
            </a:r>
            <a:r>
              <a:rPr lang="fr-FR" spc="-10" dirty="0">
                <a:latin typeface="Calibri"/>
                <a:cs typeface="Calibri"/>
              </a:rPr>
              <a:t>qualités)</a:t>
            </a:r>
            <a:endParaRPr lang="fr-FR" dirty="0">
              <a:latin typeface="Calibri"/>
              <a:cs typeface="Calibri"/>
            </a:endParaRPr>
          </a:p>
          <a:p>
            <a:pPr marL="0" indent="0">
              <a:buNone/>
            </a:pPr>
            <a:endParaRPr lang="fr-FR" dirty="0"/>
          </a:p>
        </p:txBody>
      </p:sp>
      <p:sp>
        <p:nvSpPr>
          <p:cNvPr id="4" name="Titre 1">
            <a:extLst>
              <a:ext uri="{FF2B5EF4-FFF2-40B4-BE49-F238E27FC236}">
                <a16:creationId xmlns:a16="http://schemas.microsoft.com/office/drawing/2014/main" id="{D652D370-36F1-B5A2-423B-8B24ECABC62C}"/>
              </a:ext>
            </a:extLst>
          </p:cNvPr>
          <p:cNvSpPr>
            <a:spLocks noGrp="1"/>
          </p:cNvSpPr>
          <p:nvPr>
            <p:ph type="title"/>
          </p:nvPr>
        </p:nvSpPr>
        <p:spPr/>
        <p:txBody>
          <a:bodyPr/>
          <a:lstStyle/>
          <a:p>
            <a:r>
              <a:rPr lang="fr-FR" dirty="0"/>
              <a:t>Apprentissage moteur</a:t>
            </a:r>
          </a:p>
        </p:txBody>
      </p:sp>
    </p:spTree>
    <p:extLst>
      <p:ext uri="{BB962C8B-B14F-4D97-AF65-F5344CB8AC3E}">
        <p14:creationId xmlns:p14="http://schemas.microsoft.com/office/powerpoint/2010/main" val="322902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11D72-108C-2C9B-0647-01E4A0B606C9}"/>
              </a:ext>
            </a:extLst>
          </p:cNvPr>
          <p:cNvSpPr>
            <a:spLocks noGrp="1"/>
          </p:cNvSpPr>
          <p:nvPr>
            <p:ph type="title"/>
          </p:nvPr>
        </p:nvSpPr>
        <p:spPr/>
        <p:txBody>
          <a:bodyPr/>
          <a:lstStyle/>
          <a:p>
            <a:r>
              <a:rPr lang="fr-FR" dirty="0"/>
              <a:t>Système nerveux et entraînement</a:t>
            </a:r>
          </a:p>
        </p:txBody>
      </p:sp>
      <p:sp>
        <p:nvSpPr>
          <p:cNvPr id="3" name="Espace réservé du contenu 2">
            <a:extLst>
              <a:ext uri="{FF2B5EF4-FFF2-40B4-BE49-F238E27FC236}">
                <a16:creationId xmlns:a16="http://schemas.microsoft.com/office/drawing/2014/main" id="{3096B5F1-9BBF-B68E-A652-8FF5FB5DE5A6}"/>
              </a:ext>
            </a:extLst>
          </p:cNvPr>
          <p:cNvSpPr>
            <a:spLocks noGrp="1"/>
          </p:cNvSpPr>
          <p:nvPr>
            <p:ph idx="1"/>
          </p:nvPr>
        </p:nvSpPr>
        <p:spPr/>
        <p:txBody>
          <a:bodyPr>
            <a:normAutofit lnSpcReduction="10000"/>
          </a:bodyPr>
          <a:lstStyle/>
          <a:p>
            <a:pPr marL="86360" marR="79375" indent="0">
              <a:lnSpc>
                <a:spcPct val="100000"/>
              </a:lnSpc>
              <a:spcBef>
                <a:spcPts val="100"/>
              </a:spcBef>
              <a:buNone/>
            </a:pPr>
            <a:r>
              <a:rPr lang="fr-FR" dirty="0"/>
              <a:t>Améliorer</a:t>
            </a:r>
            <a:r>
              <a:rPr lang="fr-FR" spc="-45" dirty="0"/>
              <a:t> </a:t>
            </a:r>
            <a:r>
              <a:rPr lang="fr-FR" dirty="0"/>
              <a:t>le</a:t>
            </a:r>
            <a:r>
              <a:rPr lang="fr-FR" spc="-45" dirty="0"/>
              <a:t> </a:t>
            </a:r>
            <a:r>
              <a:rPr lang="fr-FR" dirty="0"/>
              <a:t>système</a:t>
            </a:r>
            <a:r>
              <a:rPr lang="fr-FR" spc="-40" dirty="0"/>
              <a:t> </a:t>
            </a:r>
            <a:r>
              <a:rPr lang="fr-FR" dirty="0"/>
              <a:t>nerveux</a:t>
            </a:r>
            <a:r>
              <a:rPr lang="fr-FR" spc="-50" dirty="0"/>
              <a:t> </a:t>
            </a:r>
            <a:r>
              <a:rPr lang="fr-FR" dirty="0"/>
              <a:t>est</a:t>
            </a:r>
            <a:r>
              <a:rPr lang="fr-FR" spc="-50" dirty="0"/>
              <a:t> </a:t>
            </a:r>
            <a:r>
              <a:rPr lang="fr-FR" dirty="0"/>
              <a:t>l’un</a:t>
            </a:r>
            <a:r>
              <a:rPr lang="fr-FR" spc="-40" dirty="0"/>
              <a:t> </a:t>
            </a:r>
            <a:r>
              <a:rPr lang="fr-FR" dirty="0"/>
              <a:t>des</a:t>
            </a:r>
            <a:r>
              <a:rPr lang="fr-FR" spc="-50" dirty="0"/>
              <a:t> </a:t>
            </a:r>
            <a:r>
              <a:rPr lang="fr-FR" dirty="0"/>
              <a:t>intérêts</a:t>
            </a:r>
            <a:r>
              <a:rPr lang="fr-FR" spc="-45" dirty="0"/>
              <a:t> </a:t>
            </a:r>
            <a:r>
              <a:rPr lang="fr-FR" dirty="0"/>
              <a:t>de</a:t>
            </a:r>
            <a:r>
              <a:rPr lang="fr-FR" spc="-45" dirty="0"/>
              <a:t> </a:t>
            </a:r>
            <a:r>
              <a:rPr lang="fr-FR" spc="-10" dirty="0"/>
              <a:t>l’entraînement avec des charges.</a:t>
            </a:r>
          </a:p>
          <a:p>
            <a:pPr marL="86360" marR="442595" indent="0">
              <a:lnSpc>
                <a:spcPct val="100800"/>
              </a:lnSpc>
              <a:spcBef>
                <a:spcPts val="95"/>
              </a:spcBef>
              <a:buNone/>
            </a:pPr>
            <a:endParaRPr lang="fr-FR" dirty="0"/>
          </a:p>
          <a:p>
            <a:pPr marL="86360" marR="442595" indent="0">
              <a:lnSpc>
                <a:spcPct val="100800"/>
              </a:lnSpc>
              <a:spcBef>
                <a:spcPts val="95"/>
              </a:spcBef>
              <a:buNone/>
            </a:pPr>
            <a:r>
              <a:rPr lang="fr-FR" dirty="0"/>
              <a:t>Le</a:t>
            </a:r>
            <a:r>
              <a:rPr lang="fr-FR" spc="-50" dirty="0"/>
              <a:t> </a:t>
            </a:r>
            <a:r>
              <a:rPr lang="fr-FR" dirty="0"/>
              <a:t>travail</a:t>
            </a:r>
            <a:r>
              <a:rPr lang="fr-FR" spc="-50" dirty="0"/>
              <a:t> </a:t>
            </a:r>
            <a:r>
              <a:rPr lang="fr-FR" dirty="0"/>
              <a:t>de</a:t>
            </a:r>
            <a:r>
              <a:rPr lang="fr-FR" spc="-45" dirty="0"/>
              <a:t> </a:t>
            </a:r>
            <a:r>
              <a:rPr lang="fr-FR" dirty="0"/>
              <a:t>force</a:t>
            </a:r>
            <a:r>
              <a:rPr lang="fr-FR" spc="-40" dirty="0"/>
              <a:t> </a:t>
            </a:r>
            <a:r>
              <a:rPr lang="fr-FR" dirty="0"/>
              <a:t>maximale</a:t>
            </a:r>
            <a:r>
              <a:rPr lang="fr-FR" spc="-35" dirty="0"/>
              <a:t> </a:t>
            </a:r>
            <a:r>
              <a:rPr lang="fr-FR" dirty="0"/>
              <a:t>est</a:t>
            </a:r>
            <a:r>
              <a:rPr lang="fr-FR" spc="-50" dirty="0"/>
              <a:t> </a:t>
            </a:r>
            <a:r>
              <a:rPr lang="fr-FR" dirty="0"/>
              <a:t>le</a:t>
            </a:r>
            <a:r>
              <a:rPr lang="fr-FR" spc="-45" dirty="0"/>
              <a:t> m</a:t>
            </a:r>
            <a:r>
              <a:rPr lang="fr-FR" dirty="0"/>
              <a:t>eilleur</a:t>
            </a:r>
            <a:r>
              <a:rPr lang="fr-FR" spc="-50" dirty="0"/>
              <a:t> </a:t>
            </a:r>
            <a:r>
              <a:rPr lang="fr-FR" dirty="0"/>
              <a:t>pour</a:t>
            </a:r>
            <a:r>
              <a:rPr lang="fr-FR" spc="-50" dirty="0"/>
              <a:t> </a:t>
            </a:r>
            <a:r>
              <a:rPr lang="fr-FR" dirty="0"/>
              <a:t>développer</a:t>
            </a:r>
            <a:r>
              <a:rPr lang="fr-FR" spc="-50" dirty="0"/>
              <a:t> </a:t>
            </a:r>
            <a:r>
              <a:rPr lang="fr-FR" spc="-25" dirty="0"/>
              <a:t>le </a:t>
            </a:r>
            <a:r>
              <a:rPr lang="fr-FR" dirty="0"/>
              <a:t>système</a:t>
            </a:r>
            <a:r>
              <a:rPr lang="fr-FR" spc="-125" dirty="0"/>
              <a:t> </a:t>
            </a:r>
            <a:r>
              <a:rPr lang="fr-FR" spc="-10" dirty="0"/>
              <a:t>nerveux.</a:t>
            </a:r>
          </a:p>
          <a:p>
            <a:pPr marL="86360" marR="442595" indent="0">
              <a:lnSpc>
                <a:spcPct val="100800"/>
              </a:lnSpc>
              <a:spcBef>
                <a:spcPts val="95"/>
              </a:spcBef>
              <a:buNone/>
            </a:pPr>
            <a:r>
              <a:rPr lang="fr-FR" dirty="0"/>
              <a:t>Il</a:t>
            </a:r>
            <a:r>
              <a:rPr lang="fr-FR" spc="-45" dirty="0"/>
              <a:t> </a:t>
            </a:r>
            <a:r>
              <a:rPr lang="fr-FR" dirty="0"/>
              <a:t>améliore</a:t>
            </a:r>
            <a:r>
              <a:rPr lang="fr-FR" spc="-35" dirty="0"/>
              <a:t> </a:t>
            </a:r>
            <a:r>
              <a:rPr lang="fr-FR" dirty="0"/>
              <a:t>la</a:t>
            </a:r>
            <a:r>
              <a:rPr lang="fr-FR" spc="-45" dirty="0"/>
              <a:t> </a:t>
            </a:r>
            <a:r>
              <a:rPr lang="fr-FR" dirty="0"/>
              <a:t>vitesse</a:t>
            </a:r>
            <a:r>
              <a:rPr lang="fr-FR" spc="-30" dirty="0"/>
              <a:t> </a:t>
            </a:r>
            <a:r>
              <a:rPr lang="fr-FR" dirty="0"/>
              <a:t>et</a:t>
            </a:r>
            <a:r>
              <a:rPr lang="fr-FR" spc="-45" dirty="0"/>
              <a:t> </a:t>
            </a:r>
            <a:r>
              <a:rPr lang="fr-FR" dirty="0"/>
              <a:t>la</a:t>
            </a:r>
            <a:r>
              <a:rPr lang="fr-FR" spc="-45" dirty="0"/>
              <a:t> </a:t>
            </a:r>
            <a:r>
              <a:rPr lang="fr-FR" dirty="0"/>
              <a:t>force</a:t>
            </a:r>
            <a:r>
              <a:rPr lang="fr-FR" spc="-35" dirty="0"/>
              <a:t> </a:t>
            </a:r>
            <a:r>
              <a:rPr lang="fr-FR" dirty="0"/>
              <a:t>de</a:t>
            </a:r>
            <a:r>
              <a:rPr lang="fr-FR" spc="-40" dirty="0"/>
              <a:t> </a:t>
            </a:r>
            <a:r>
              <a:rPr lang="fr-FR" dirty="0"/>
              <a:t>contraction</a:t>
            </a:r>
            <a:r>
              <a:rPr lang="fr-FR" spc="-40" dirty="0"/>
              <a:t> </a:t>
            </a:r>
            <a:r>
              <a:rPr lang="fr-FR" dirty="0"/>
              <a:t>musculaire</a:t>
            </a:r>
            <a:r>
              <a:rPr lang="fr-FR" spc="-35" dirty="0"/>
              <a:t> </a:t>
            </a:r>
            <a:r>
              <a:rPr lang="fr-FR" dirty="0"/>
              <a:t>grâce</a:t>
            </a:r>
            <a:r>
              <a:rPr lang="fr-FR" spc="-35" dirty="0"/>
              <a:t> </a:t>
            </a:r>
            <a:r>
              <a:rPr lang="fr-FR" spc="-50" dirty="0"/>
              <a:t>à </a:t>
            </a:r>
            <a:r>
              <a:rPr lang="fr-FR" dirty="0"/>
              <a:t>l’amélioration</a:t>
            </a:r>
            <a:r>
              <a:rPr lang="fr-FR" spc="-55" dirty="0"/>
              <a:t> </a:t>
            </a:r>
            <a:r>
              <a:rPr lang="fr-FR" dirty="0"/>
              <a:t>de</a:t>
            </a:r>
            <a:r>
              <a:rPr lang="fr-FR" spc="-50" dirty="0"/>
              <a:t> </a:t>
            </a:r>
            <a:r>
              <a:rPr lang="fr-FR" dirty="0"/>
              <a:t>la</a:t>
            </a:r>
            <a:r>
              <a:rPr lang="fr-FR" spc="-55" dirty="0"/>
              <a:t> </a:t>
            </a:r>
            <a:r>
              <a:rPr lang="fr-FR" dirty="0"/>
              <a:t>réponse</a:t>
            </a:r>
            <a:r>
              <a:rPr lang="fr-FR" spc="-45" dirty="0"/>
              <a:t> </a:t>
            </a:r>
            <a:r>
              <a:rPr lang="fr-FR" dirty="0"/>
              <a:t>électrique</a:t>
            </a:r>
            <a:r>
              <a:rPr lang="fr-FR" spc="-45" dirty="0"/>
              <a:t> </a:t>
            </a:r>
            <a:r>
              <a:rPr lang="fr-FR" dirty="0"/>
              <a:t>des</a:t>
            </a:r>
            <a:r>
              <a:rPr lang="fr-FR" spc="-55" dirty="0"/>
              <a:t> </a:t>
            </a:r>
            <a:r>
              <a:rPr lang="fr-FR" spc="-10" dirty="0"/>
              <a:t>muscles.</a:t>
            </a:r>
          </a:p>
          <a:p>
            <a:pPr marL="86360" marR="442595" indent="0">
              <a:lnSpc>
                <a:spcPct val="100800"/>
              </a:lnSpc>
              <a:spcBef>
                <a:spcPts val="95"/>
              </a:spcBef>
              <a:buNone/>
            </a:pPr>
            <a:endParaRPr lang="fr-FR" spc="-10" dirty="0"/>
          </a:p>
          <a:p>
            <a:pPr marL="86360" marR="442595" indent="0">
              <a:lnSpc>
                <a:spcPct val="100800"/>
              </a:lnSpc>
              <a:spcBef>
                <a:spcPts val="95"/>
              </a:spcBef>
              <a:buNone/>
            </a:pPr>
            <a:r>
              <a:rPr lang="fr-FR" dirty="0"/>
              <a:t>Autre</a:t>
            </a:r>
            <a:r>
              <a:rPr lang="fr-FR" spc="-50" dirty="0"/>
              <a:t> </a:t>
            </a:r>
            <a:r>
              <a:rPr lang="fr-FR" dirty="0"/>
              <a:t>outil</a:t>
            </a:r>
            <a:r>
              <a:rPr lang="fr-FR" spc="-55" dirty="0"/>
              <a:t> </a:t>
            </a:r>
            <a:r>
              <a:rPr lang="fr-FR" dirty="0"/>
              <a:t>indispensable</a:t>
            </a:r>
            <a:r>
              <a:rPr lang="fr-FR" spc="-55" dirty="0"/>
              <a:t> </a:t>
            </a:r>
            <a:r>
              <a:rPr lang="fr-FR" dirty="0"/>
              <a:t>pour</a:t>
            </a:r>
            <a:r>
              <a:rPr lang="fr-FR" spc="-60" dirty="0"/>
              <a:t> </a:t>
            </a:r>
            <a:r>
              <a:rPr lang="fr-FR" dirty="0"/>
              <a:t>développer</a:t>
            </a:r>
            <a:r>
              <a:rPr lang="fr-FR" spc="-55" dirty="0"/>
              <a:t> </a:t>
            </a:r>
            <a:r>
              <a:rPr lang="fr-FR" dirty="0"/>
              <a:t>les</a:t>
            </a:r>
            <a:r>
              <a:rPr lang="fr-FR" spc="-60" dirty="0"/>
              <a:t> </a:t>
            </a:r>
            <a:r>
              <a:rPr lang="fr-FR" dirty="0"/>
              <a:t>capacités</a:t>
            </a:r>
            <a:r>
              <a:rPr lang="fr-FR" spc="-55" dirty="0"/>
              <a:t> </a:t>
            </a:r>
            <a:r>
              <a:rPr lang="fr-FR" dirty="0"/>
              <a:t>du</a:t>
            </a:r>
            <a:r>
              <a:rPr lang="fr-FR" spc="-55" dirty="0"/>
              <a:t> </a:t>
            </a:r>
            <a:r>
              <a:rPr lang="fr-FR" spc="-10" dirty="0"/>
              <a:t>système </a:t>
            </a:r>
            <a:r>
              <a:rPr lang="fr-FR" dirty="0"/>
              <a:t>nerveux,</a:t>
            </a:r>
            <a:r>
              <a:rPr lang="fr-FR" spc="-50" dirty="0"/>
              <a:t> </a:t>
            </a:r>
            <a:r>
              <a:rPr lang="fr-FR" dirty="0"/>
              <a:t>la</a:t>
            </a:r>
            <a:r>
              <a:rPr lang="fr-FR" spc="-50" dirty="0"/>
              <a:t> </a:t>
            </a:r>
            <a:r>
              <a:rPr lang="fr-FR" dirty="0"/>
              <a:t>pliométrie</a:t>
            </a:r>
            <a:r>
              <a:rPr lang="fr-FR" spc="-40" dirty="0"/>
              <a:t> </a:t>
            </a:r>
            <a:r>
              <a:rPr lang="fr-FR" dirty="0"/>
              <a:t>(voir</a:t>
            </a:r>
            <a:r>
              <a:rPr lang="fr-FR" spc="-50" dirty="0"/>
              <a:t> </a:t>
            </a:r>
            <a:r>
              <a:rPr lang="fr-FR" dirty="0"/>
              <a:t>cours</a:t>
            </a:r>
            <a:r>
              <a:rPr lang="fr-FR" spc="-55" dirty="0"/>
              <a:t> </a:t>
            </a:r>
            <a:r>
              <a:rPr lang="fr-FR" spc="-10" dirty="0"/>
              <a:t>pliométrie)</a:t>
            </a:r>
          </a:p>
          <a:p>
            <a:pPr marL="0" indent="0">
              <a:buNone/>
            </a:pPr>
            <a:endParaRPr lang="fr-FR" dirty="0"/>
          </a:p>
        </p:txBody>
      </p:sp>
    </p:spTree>
    <p:extLst>
      <p:ext uri="{BB962C8B-B14F-4D97-AF65-F5344CB8AC3E}">
        <p14:creationId xmlns:p14="http://schemas.microsoft.com/office/powerpoint/2010/main" val="810481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16396-9892-A0FE-DD0C-F92E1BF91D25}"/>
              </a:ext>
            </a:extLst>
          </p:cNvPr>
          <p:cNvSpPr>
            <a:spLocks noGrp="1"/>
          </p:cNvSpPr>
          <p:nvPr>
            <p:ph type="title"/>
          </p:nvPr>
        </p:nvSpPr>
        <p:spPr/>
        <p:txBody>
          <a:bodyPr/>
          <a:lstStyle/>
          <a:p>
            <a:r>
              <a:rPr lang="fr-FR" dirty="0"/>
              <a:t>Système nerveux et entraînement</a:t>
            </a:r>
          </a:p>
        </p:txBody>
      </p:sp>
      <p:sp>
        <p:nvSpPr>
          <p:cNvPr id="3" name="Espace réservé du contenu 2">
            <a:extLst>
              <a:ext uri="{FF2B5EF4-FFF2-40B4-BE49-F238E27FC236}">
                <a16:creationId xmlns:a16="http://schemas.microsoft.com/office/drawing/2014/main" id="{B05CD467-89EB-4D1F-5600-124C1AF87971}"/>
              </a:ext>
            </a:extLst>
          </p:cNvPr>
          <p:cNvSpPr>
            <a:spLocks noGrp="1"/>
          </p:cNvSpPr>
          <p:nvPr>
            <p:ph idx="1"/>
          </p:nvPr>
        </p:nvSpPr>
        <p:spPr/>
        <p:txBody>
          <a:bodyPr>
            <a:normAutofit fontScale="92500" lnSpcReduction="10000"/>
          </a:bodyPr>
          <a:lstStyle/>
          <a:p>
            <a:pPr marL="0" marR="1024890" indent="0">
              <a:lnSpc>
                <a:spcPct val="100400"/>
              </a:lnSpc>
              <a:spcBef>
                <a:spcPts val="85"/>
              </a:spcBef>
              <a:buNone/>
            </a:pPr>
            <a:r>
              <a:rPr lang="fr-FR" dirty="0">
                <a:latin typeface="Calibri"/>
                <a:cs typeface="Calibri"/>
              </a:rPr>
              <a:t>Une</a:t>
            </a:r>
            <a:r>
              <a:rPr lang="fr-FR" spc="-45" dirty="0">
                <a:latin typeface="Calibri"/>
                <a:cs typeface="Calibri"/>
              </a:rPr>
              <a:t> </a:t>
            </a:r>
            <a:r>
              <a:rPr lang="fr-FR" dirty="0">
                <a:latin typeface="Calibri"/>
                <a:cs typeface="Calibri"/>
              </a:rPr>
              <a:t>étude</a:t>
            </a:r>
            <a:r>
              <a:rPr lang="fr-FR" spc="-45" dirty="0">
                <a:latin typeface="Calibri"/>
                <a:cs typeface="Calibri"/>
              </a:rPr>
              <a:t> </a:t>
            </a:r>
            <a:r>
              <a:rPr lang="fr-FR" dirty="0">
                <a:latin typeface="Calibri"/>
                <a:cs typeface="Calibri"/>
              </a:rPr>
              <a:t>britannique</a:t>
            </a:r>
            <a:r>
              <a:rPr lang="fr-FR" spc="-45" dirty="0">
                <a:latin typeface="Calibri"/>
                <a:cs typeface="Calibri"/>
              </a:rPr>
              <a:t> </a:t>
            </a:r>
            <a:r>
              <a:rPr lang="fr-FR" dirty="0">
                <a:latin typeface="Calibri"/>
                <a:cs typeface="Calibri"/>
              </a:rPr>
              <a:t>menée</a:t>
            </a:r>
            <a:r>
              <a:rPr lang="fr-FR" spc="-45" dirty="0">
                <a:latin typeface="Calibri"/>
                <a:cs typeface="Calibri"/>
              </a:rPr>
              <a:t> </a:t>
            </a:r>
            <a:r>
              <a:rPr lang="fr-FR" dirty="0">
                <a:latin typeface="Calibri"/>
                <a:cs typeface="Calibri"/>
              </a:rPr>
              <a:t>sur</a:t>
            </a:r>
            <a:r>
              <a:rPr lang="fr-FR" spc="-45" dirty="0">
                <a:latin typeface="Calibri"/>
                <a:cs typeface="Calibri"/>
              </a:rPr>
              <a:t> </a:t>
            </a:r>
            <a:r>
              <a:rPr lang="fr-FR" dirty="0">
                <a:latin typeface="Calibri"/>
                <a:cs typeface="Calibri"/>
              </a:rPr>
              <a:t>des</a:t>
            </a:r>
            <a:r>
              <a:rPr lang="fr-FR" spc="-55" dirty="0">
                <a:latin typeface="Calibri"/>
                <a:cs typeface="Calibri"/>
              </a:rPr>
              <a:t> </a:t>
            </a:r>
            <a:r>
              <a:rPr lang="fr-FR" dirty="0">
                <a:latin typeface="Calibri"/>
                <a:cs typeface="Calibri"/>
              </a:rPr>
              <a:t>singes</a:t>
            </a:r>
            <a:r>
              <a:rPr lang="fr-FR" spc="-50" dirty="0">
                <a:latin typeface="Calibri"/>
                <a:cs typeface="Calibri"/>
              </a:rPr>
              <a:t> </a:t>
            </a:r>
            <a:r>
              <a:rPr lang="fr-FR" dirty="0">
                <a:latin typeface="Calibri"/>
                <a:cs typeface="Calibri"/>
              </a:rPr>
              <a:t>a</a:t>
            </a:r>
            <a:r>
              <a:rPr lang="fr-FR" spc="-45" dirty="0">
                <a:latin typeface="Calibri"/>
                <a:cs typeface="Calibri"/>
              </a:rPr>
              <a:t> </a:t>
            </a:r>
            <a:r>
              <a:rPr lang="fr-FR" spc="-10" dirty="0">
                <a:latin typeface="Calibri"/>
                <a:cs typeface="Calibri"/>
              </a:rPr>
              <a:t>démontré l’amélioration</a:t>
            </a:r>
            <a:r>
              <a:rPr lang="fr-FR" spc="-75" dirty="0">
                <a:latin typeface="Calibri"/>
                <a:cs typeface="Calibri"/>
              </a:rPr>
              <a:t> </a:t>
            </a:r>
            <a:r>
              <a:rPr lang="fr-FR" dirty="0">
                <a:latin typeface="Calibri"/>
                <a:cs typeface="Calibri"/>
              </a:rPr>
              <a:t>de</a:t>
            </a:r>
            <a:r>
              <a:rPr lang="fr-FR" spc="-70" dirty="0">
                <a:latin typeface="Calibri"/>
                <a:cs typeface="Calibri"/>
              </a:rPr>
              <a:t> </a:t>
            </a:r>
            <a:r>
              <a:rPr lang="fr-FR" dirty="0">
                <a:latin typeface="Calibri"/>
                <a:cs typeface="Calibri"/>
              </a:rPr>
              <a:t>la</a:t>
            </a:r>
            <a:r>
              <a:rPr lang="fr-FR" spc="-80" dirty="0">
                <a:latin typeface="Calibri"/>
                <a:cs typeface="Calibri"/>
              </a:rPr>
              <a:t> </a:t>
            </a:r>
            <a:r>
              <a:rPr lang="fr-FR" dirty="0">
                <a:latin typeface="Calibri"/>
                <a:cs typeface="Calibri"/>
              </a:rPr>
              <a:t>force</a:t>
            </a:r>
            <a:r>
              <a:rPr lang="fr-FR" spc="-70" dirty="0">
                <a:latin typeface="Calibri"/>
                <a:cs typeface="Calibri"/>
              </a:rPr>
              <a:t> </a:t>
            </a:r>
            <a:r>
              <a:rPr lang="fr-FR" dirty="0">
                <a:latin typeface="Calibri"/>
                <a:cs typeface="Calibri"/>
              </a:rPr>
              <a:t>grâce</a:t>
            </a:r>
            <a:r>
              <a:rPr lang="fr-FR" spc="-70" dirty="0">
                <a:latin typeface="Calibri"/>
                <a:cs typeface="Calibri"/>
              </a:rPr>
              <a:t> </a:t>
            </a:r>
            <a:r>
              <a:rPr lang="fr-FR" dirty="0">
                <a:latin typeface="Calibri"/>
                <a:cs typeface="Calibri"/>
              </a:rPr>
              <a:t>à</a:t>
            </a:r>
            <a:r>
              <a:rPr lang="fr-FR" spc="-70" dirty="0">
                <a:latin typeface="Calibri"/>
                <a:cs typeface="Calibri"/>
              </a:rPr>
              <a:t> </a:t>
            </a:r>
            <a:r>
              <a:rPr lang="fr-FR" spc="-10" dirty="0">
                <a:latin typeface="Calibri"/>
                <a:cs typeface="Calibri"/>
              </a:rPr>
              <a:t>l’optimisation</a:t>
            </a:r>
            <a:r>
              <a:rPr lang="fr-FR" spc="-75" dirty="0">
                <a:latin typeface="Calibri"/>
                <a:cs typeface="Calibri"/>
              </a:rPr>
              <a:t> </a:t>
            </a:r>
            <a:r>
              <a:rPr lang="fr-FR" dirty="0">
                <a:latin typeface="Calibri"/>
                <a:cs typeface="Calibri"/>
              </a:rPr>
              <a:t>des</a:t>
            </a:r>
            <a:r>
              <a:rPr lang="fr-FR" spc="-75" dirty="0">
                <a:latin typeface="Calibri"/>
                <a:cs typeface="Calibri"/>
              </a:rPr>
              <a:t> </a:t>
            </a:r>
            <a:r>
              <a:rPr lang="fr-FR" spc="-10" dirty="0">
                <a:latin typeface="Calibri"/>
                <a:cs typeface="Calibri"/>
              </a:rPr>
              <a:t>capacités</a:t>
            </a:r>
            <a:r>
              <a:rPr lang="fr-FR" spc="-75" dirty="0">
                <a:latin typeface="Calibri"/>
                <a:cs typeface="Calibri"/>
              </a:rPr>
              <a:t> </a:t>
            </a:r>
            <a:r>
              <a:rPr lang="fr-FR" spc="-25" dirty="0">
                <a:latin typeface="Calibri"/>
                <a:cs typeface="Calibri"/>
              </a:rPr>
              <a:t>du </a:t>
            </a:r>
            <a:r>
              <a:rPr lang="fr-FR" dirty="0">
                <a:latin typeface="Calibri"/>
                <a:cs typeface="Calibri"/>
              </a:rPr>
              <a:t>système</a:t>
            </a:r>
            <a:r>
              <a:rPr lang="fr-FR" spc="-125" dirty="0">
                <a:latin typeface="Calibri"/>
                <a:cs typeface="Calibri"/>
              </a:rPr>
              <a:t> </a:t>
            </a:r>
            <a:r>
              <a:rPr lang="fr-FR" spc="-10" dirty="0">
                <a:latin typeface="Calibri"/>
                <a:cs typeface="Calibri"/>
              </a:rPr>
              <a:t>nerveux.</a:t>
            </a:r>
            <a:endParaRPr lang="fr-FR" dirty="0">
              <a:latin typeface="Calibri"/>
              <a:cs typeface="Calibri"/>
            </a:endParaRPr>
          </a:p>
          <a:p>
            <a:pPr marL="0" indent="0">
              <a:lnSpc>
                <a:spcPct val="100000"/>
              </a:lnSpc>
              <a:spcBef>
                <a:spcPts val="125"/>
              </a:spcBef>
              <a:buNone/>
            </a:pPr>
            <a:endParaRPr lang="fr-FR" dirty="0">
              <a:latin typeface="Calibri"/>
              <a:cs typeface="Calibri"/>
            </a:endParaRPr>
          </a:p>
          <a:p>
            <a:pPr marL="0" marR="5080" indent="0">
              <a:lnSpc>
                <a:spcPct val="99000"/>
              </a:lnSpc>
              <a:buNone/>
            </a:pPr>
            <a:r>
              <a:rPr lang="fr-FR" dirty="0">
                <a:latin typeface="Calibri"/>
                <a:cs typeface="Calibri"/>
              </a:rPr>
              <a:t>Les</a:t>
            </a:r>
            <a:r>
              <a:rPr lang="fr-FR" spc="-50" dirty="0">
                <a:latin typeface="Calibri"/>
                <a:cs typeface="Calibri"/>
              </a:rPr>
              <a:t> </a:t>
            </a:r>
            <a:r>
              <a:rPr lang="fr-FR" dirty="0">
                <a:latin typeface="Calibri"/>
                <a:cs typeface="Calibri"/>
              </a:rPr>
              <a:t>chercheurs</a:t>
            </a:r>
            <a:r>
              <a:rPr lang="fr-FR" spc="-45" dirty="0">
                <a:latin typeface="Calibri"/>
                <a:cs typeface="Calibri"/>
              </a:rPr>
              <a:t> </a:t>
            </a:r>
            <a:r>
              <a:rPr lang="fr-FR" dirty="0">
                <a:latin typeface="Calibri"/>
                <a:cs typeface="Calibri"/>
              </a:rPr>
              <a:t>ont</a:t>
            </a:r>
            <a:r>
              <a:rPr lang="fr-FR" spc="-45" dirty="0">
                <a:latin typeface="Calibri"/>
                <a:cs typeface="Calibri"/>
              </a:rPr>
              <a:t> </a:t>
            </a:r>
            <a:r>
              <a:rPr lang="fr-FR" dirty="0">
                <a:latin typeface="Calibri"/>
                <a:cs typeface="Calibri"/>
              </a:rPr>
              <a:t>entrainé</a:t>
            </a:r>
            <a:r>
              <a:rPr lang="fr-FR" spc="-40" dirty="0">
                <a:latin typeface="Calibri"/>
                <a:cs typeface="Calibri"/>
              </a:rPr>
              <a:t> </a:t>
            </a:r>
            <a:r>
              <a:rPr lang="fr-FR" dirty="0">
                <a:latin typeface="Calibri"/>
                <a:cs typeface="Calibri"/>
              </a:rPr>
              <a:t>les</a:t>
            </a:r>
            <a:r>
              <a:rPr lang="fr-FR" spc="-45" dirty="0">
                <a:latin typeface="Calibri"/>
                <a:cs typeface="Calibri"/>
              </a:rPr>
              <a:t> </a:t>
            </a:r>
            <a:r>
              <a:rPr lang="fr-FR" dirty="0">
                <a:latin typeface="Calibri"/>
                <a:cs typeface="Calibri"/>
              </a:rPr>
              <a:t>primates</a:t>
            </a:r>
            <a:r>
              <a:rPr lang="fr-FR" spc="-45" dirty="0">
                <a:latin typeface="Calibri"/>
                <a:cs typeface="Calibri"/>
              </a:rPr>
              <a:t> </a:t>
            </a:r>
            <a:r>
              <a:rPr lang="fr-FR" dirty="0">
                <a:latin typeface="Calibri"/>
                <a:cs typeface="Calibri"/>
              </a:rPr>
              <a:t>à</a:t>
            </a:r>
            <a:r>
              <a:rPr lang="fr-FR" spc="-45" dirty="0">
                <a:latin typeface="Calibri"/>
                <a:cs typeface="Calibri"/>
              </a:rPr>
              <a:t> </a:t>
            </a:r>
            <a:r>
              <a:rPr lang="fr-FR" dirty="0">
                <a:latin typeface="Calibri"/>
                <a:cs typeface="Calibri"/>
              </a:rPr>
              <a:t>soulever</a:t>
            </a:r>
            <a:r>
              <a:rPr lang="fr-FR" spc="-40" dirty="0">
                <a:latin typeface="Calibri"/>
                <a:cs typeface="Calibri"/>
              </a:rPr>
              <a:t> </a:t>
            </a:r>
            <a:r>
              <a:rPr lang="fr-FR" dirty="0">
                <a:latin typeface="Calibri"/>
                <a:cs typeface="Calibri"/>
              </a:rPr>
              <a:t>des</a:t>
            </a:r>
            <a:r>
              <a:rPr lang="fr-FR" spc="-50" dirty="0">
                <a:latin typeface="Calibri"/>
                <a:cs typeface="Calibri"/>
              </a:rPr>
              <a:t> </a:t>
            </a:r>
            <a:r>
              <a:rPr lang="fr-FR" dirty="0">
                <a:latin typeface="Calibri"/>
                <a:cs typeface="Calibri"/>
              </a:rPr>
              <a:t>charges</a:t>
            </a:r>
            <a:r>
              <a:rPr lang="fr-FR" spc="-45" dirty="0">
                <a:latin typeface="Calibri"/>
                <a:cs typeface="Calibri"/>
              </a:rPr>
              <a:t> </a:t>
            </a:r>
            <a:r>
              <a:rPr lang="fr-FR" spc="-10" dirty="0">
                <a:latin typeface="Calibri"/>
                <a:cs typeface="Calibri"/>
              </a:rPr>
              <a:t>durant </a:t>
            </a:r>
            <a:r>
              <a:rPr lang="fr-FR" dirty="0">
                <a:latin typeface="Calibri"/>
                <a:cs typeface="Calibri"/>
              </a:rPr>
              <a:t>12</a:t>
            </a:r>
            <a:r>
              <a:rPr lang="fr-FR" spc="-100" dirty="0">
                <a:latin typeface="Calibri"/>
                <a:cs typeface="Calibri"/>
              </a:rPr>
              <a:t> </a:t>
            </a:r>
            <a:r>
              <a:rPr lang="fr-FR" spc="-30" dirty="0">
                <a:latin typeface="Calibri"/>
                <a:cs typeface="Calibri"/>
              </a:rPr>
              <a:t>semaines</a:t>
            </a:r>
            <a:r>
              <a:rPr lang="fr-FR" spc="-95" dirty="0">
                <a:latin typeface="Calibri"/>
                <a:cs typeface="Calibri"/>
              </a:rPr>
              <a:t> </a:t>
            </a:r>
            <a:r>
              <a:rPr lang="fr-FR" dirty="0">
                <a:latin typeface="Calibri"/>
                <a:cs typeface="Calibri"/>
              </a:rPr>
              <a:t>et</a:t>
            </a:r>
            <a:r>
              <a:rPr lang="fr-FR" spc="-100" dirty="0">
                <a:latin typeface="Calibri"/>
                <a:cs typeface="Calibri"/>
              </a:rPr>
              <a:t> </a:t>
            </a:r>
            <a:r>
              <a:rPr lang="fr-FR" dirty="0">
                <a:latin typeface="Calibri"/>
                <a:cs typeface="Calibri"/>
              </a:rPr>
              <a:t>ont</a:t>
            </a:r>
            <a:r>
              <a:rPr lang="fr-FR" spc="-95" dirty="0">
                <a:latin typeface="Calibri"/>
                <a:cs typeface="Calibri"/>
              </a:rPr>
              <a:t> </a:t>
            </a:r>
            <a:r>
              <a:rPr lang="fr-FR" spc="-25" dirty="0">
                <a:latin typeface="Calibri"/>
                <a:cs typeface="Calibri"/>
              </a:rPr>
              <a:t>mesuré</a:t>
            </a:r>
            <a:r>
              <a:rPr lang="fr-FR" spc="-95" dirty="0">
                <a:latin typeface="Calibri"/>
                <a:cs typeface="Calibri"/>
              </a:rPr>
              <a:t> </a:t>
            </a:r>
            <a:r>
              <a:rPr lang="fr-FR" spc="-25" dirty="0">
                <a:latin typeface="Calibri"/>
                <a:cs typeface="Calibri"/>
              </a:rPr>
              <a:t>l’activité</a:t>
            </a:r>
            <a:r>
              <a:rPr lang="fr-FR" spc="-90" dirty="0">
                <a:latin typeface="Calibri"/>
                <a:cs typeface="Calibri"/>
              </a:rPr>
              <a:t> </a:t>
            </a:r>
            <a:r>
              <a:rPr lang="fr-FR" spc="-30" dirty="0">
                <a:latin typeface="Calibri"/>
                <a:cs typeface="Calibri"/>
              </a:rPr>
              <a:t>électrique</a:t>
            </a:r>
            <a:r>
              <a:rPr lang="fr-FR" spc="-90" dirty="0">
                <a:latin typeface="Calibri"/>
                <a:cs typeface="Calibri"/>
              </a:rPr>
              <a:t> </a:t>
            </a:r>
            <a:r>
              <a:rPr lang="fr-FR" spc="-20" dirty="0">
                <a:latin typeface="Calibri"/>
                <a:cs typeface="Calibri"/>
              </a:rPr>
              <a:t>dans</a:t>
            </a:r>
            <a:r>
              <a:rPr lang="fr-FR" spc="-95" dirty="0">
                <a:latin typeface="Calibri"/>
                <a:cs typeface="Calibri"/>
              </a:rPr>
              <a:t> </a:t>
            </a:r>
            <a:r>
              <a:rPr lang="fr-FR" dirty="0">
                <a:latin typeface="Calibri"/>
                <a:cs typeface="Calibri"/>
              </a:rPr>
              <a:t>les</a:t>
            </a:r>
            <a:r>
              <a:rPr lang="fr-FR" spc="-100" dirty="0">
                <a:latin typeface="Calibri"/>
                <a:cs typeface="Calibri"/>
              </a:rPr>
              <a:t> </a:t>
            </a:r>
            <a:r>
              <a:rPr lang="fr-FR" spc="-20" dirty="0">
                <a:latin typeface="Calibri"/>
                <a:cs typeface="Calibri"/>
              </a:rPr>
              <a:t>muscles</a:t>
            </a:r>
            <a:r>
              <a:rPr lang="fr-FR" spc="-90" dirty="0">
                <a:latin typeface="Calibri"/>
                <a:cs typeface="Calibri"/>
              </a:rPr>
              <a:t> </a:t>
            </a:r>
            <a:r>
              <a:rPr lang="fr-FR" dirty="0">
                <a:latin typeface="Calibri"/>
                <a:cs typeface="Calibri"/>
              </a:rPr>
              <a:t>du</a:t>
            </a:r>
            <a:r>
              <a:rPr lang="fr-FR" spc="-95" dirty="0">
                <a:latin typeface="Calibri"/>
                <a:cs typeface="Calibri"/>
              </a:rPr>
              <a:t> </a:t>
            </a:r>
            <a:r>
              <a:rPr lang="fr-FR" spc="-10" dirty="0">
                <a:latin typeface="Calibri"/>
                <a:cs typeface="Calibri"/>
              </a:rPr>
              <a:t>bras. </a:t>
            </a:r>
            <a:r>
              <a:rPr lang="fr-FR" dirty="0">
                <a:latin typeface="Calibri"/>
                <a:cs typeface="Calibri"/>
              </a:rPr>
              <a:t>Les</a:t>
            </a:r>
            <a:r>
              <a:rPr lang="fr-FR" spc="-50" dirty="0">
                <a:latin typeface="Calibri"/>
                <a:cs typeface="Calibri"/>
              </a:rPr>
              <a:t> </a:t>
            </a:r>
            <a:r>
              <a:rPr lang="fr-FR" dirty="0">
                <a:latin typeface="Calibri"/>
                <a:cs typeface="Calibri"/>
              </a:rPr>
              <a:t>constats</a:t>
            </a:r>
            <a:r>
              <a:rPr lang="fr-FR" spc="-45" dirty="0">
                <a:latin typeface="Calibri"/>
                <a:cs typeface="Calibri"/>
              </a:rPr>
              <a:t> </a:t>
            </a:r>
            <a:r>
              <a:rPr lang="fr-FR" dirty="0">
                <a:latin typeface="Calibri"/>
                <a:cs typeface="Calibri"/>
              </a:rPr>
              <a:t>sont</a:t>
            </a:r>
            <a:r>
              <a:rPr lang="fr-FR" spc="-50" dirty="0">
                <a:latin typeface="Calibri"/>
                <a:cs typeface="Calibri"/>
              </a:rPr>
              <a:t> </a:t>
            </a:r>
            <a:r>
              <a:rPr lang="fr-FR" dirty="0">
                <a:latin typeface="Calibri"/>
                <a:cs typeface="Calibri"/>
              </a:rPr>
              <a:t>sans</a:t>
            </a:r>
            <a:r>
              <a:rPr lang="fr-FR" spc="-50" dirty="0">
                <a:latin typeface="Calibri"/>
                <a:cs typeface="Calibri"/>
              </a:rPr>
              <a:t> </a:t>
            </a:r>
            <a:r>
              <a:rPr lang="fr-FR" dirty="0">
                <a:latin typeface="Calibri"/>
                <a:cs typeface="Calibri"/>
              </a:rPr>
              <a:t>appels,</a:t>
            </a:r>
            <a:r>
              <a:rPr lang="fr-FR" spc="-45" dirty="0">
                <a:latin typeface="Calibri"/>
                <a:cs typeface="Calibri"/>
              </a:rPr>
              <a:t> </a:t>
            </a:r>
            <a:r>
              <a:rPr lang="fr-FR" dirty="0">
                <a:latin typeface="Calibri"/>
                <a:cs typeface="Calibri"/>
              </a:rPr>
              <a:t>les</a:t>
            </a:r>
            <a:r>
              <a:rPr lang="fr-FR" spc="-50" dirty="0">
                <a:latin typeface="Calibri"/>
                <a:cs typeface="Calibri"/>
              </a:rPr>
              <a:t> </a:t>
            </a:r>
            <a:r>
              <a:rPr lang="fr-FR" dirty="0">
                <a:latin typeface="Calibri"/>
                <a:cs typeface="Calibri"/>
              </a:rPr>
              <a:t>premières</a:t>
            </a:r>
            <a:r>
              <a:rPr lang="fr-FR" spc="-50" dirty="0">
                <a:latin typeface="Calibri"/>
                <a:cs typeface="Calibri"/>
              </a:rPr>
              <a:t> </a:t>
            </a:r>
            <a:r>
              <a:rPr lang="fr-FR" dirty="0">
                <a:latin typeface="Calibri"/>
                <a:cs typeface="Calibri"/>
              </a:rPr>
              <a:t>semaines</a:t>
            </a:r>
            <a:r>
              <a:rPr lang="fr-FR" spc="-50" dirty="0">
                <a:latin typeface="Calibri"/>
                <a:cs typeface="Calibri"/>
              </a:rPr>
              <a:t> </a:t>
            </a:r>
            <a:r>
              <a:rPr lang="fr-FR" dirty="0">
                <a:latin typeface="Calibri"/>
                <a:cs typeface="Calibri"/>
              </a:rPr>
              <a:t>seule</a:t>
            </a:r>
            <a:r>
              <a:rPr lang="fr-FR" spc="-40" dirty="0">
                <a:latin typeface="Calibri"/>
                <a:cs typeface="Calibri"/>
              </a:rPr>
              <a:t> </a:t>
            </a:r>
            <a:r>
              <a:rPr lang="fr-FR" spc="-10" dirty="0">
                <a:latin typeface="Calibri"/>
                <a:cs typeface="Calibri"/>
              </a:rPr>
              <a:t>l’activité </a:t>
            </a:r>
            <a:r>
              <a:rPr lang="fr-FR" dirty="0">
                <a:latin typeface="Calibri"/>
                <a:cs typeface="Calibri"/>
              </a:rPr>
              <a:t>électrique</a:t>
            </a:r>
            <a:r>
              <a:rPr lang="fr-FR" spc="-35" dirty="0">
                <a:latin typeface="Calibri"/>
                <a:cs typeface="Calibri"/>
              </a:rPr>
              <a:t> </a:t>
            </a:r>
            <a:r>
              <a:rPr lang="fr-FR" dirty="0">
                <a:latin typeface="Calibri"/>
                <a:cs typeface="Calibri"/>
              </a:rPr>
              <a:t>a</a:t>
            </a:r>
            <a:r>
              <a:rPr lang="fr-FR" spc="-40" dirty="0">
                <a:latin typeface="Calibri"/>
                <a:cs typeface="Calibri"/>
              </a:rPr>
              <a:t> </a:t>
            </a:r>
            <a:r>
              <a:rPr lang="fr-FR" dirty="0">
                <a:latin typeface="Calibri"/>
                <a:cs typeface="Calibri"/>
              </a:rPr>
              <a:t>progressé</a:t>
            </a:r>
            <a:r>
              <a:rPr lang="fr-FR" spc="-35" dirty="0">
                <a:latin typeface="Calibri"/>
                <a:cs typeface="Calibri"/>
              </a:rPr>
              <a:t> </a:t>
            </a:r>
            <a:r>
              <a:rPr lang="fr-FR" dirty="0">
                <a:latin typeface="Calibri"/>
                <a:cs typeface="Calibri"/>
              </a:rPr>
              <a:t>et</a:t>
            </a:r>
            <a:r>
              <a:rPr lang="fr-FR" spc="-40" dirty="0">
                <a:latin typeface="Calibri"/>
                <a:cs typeface="Calibri"/>
              </a:rPr>
              <a:t> </a:t>
            </a:r>
            <a:r>
              <a:rPr lang="fr-FR" dirty="0">
                <a:latin typeface="Calibri"/>
                <a:cs typeface="Calibri"/>
              </a:rPr>
              <a:t>non</a:t>
            </a:r>
            <a:r>
              <a:rPr lang="fr-FR" spc="-40" dirty="0">
                <a:latin typeface="Calibri"/>
                <a:cs typeface="Calibri"/>
              </a:rPr>
              <a:t> </a:t>
            </a:r>
            <a:r>
              <a:rPr lang="fr-FR" dirty="0">
                <a:latin typeface="Calibri"/>
                <a:cs typeface="Calibri"/>
              </a:rPr>
              <a:t>la</a:t>
            </a:r>
            <a:r>
              <a:rPr lang="fr-FR" spc="-40" dirty="0">
                <a:latin typeface="Calibri"/>
                <a:cs typeface="Calibri"/>
              </a:rPr>
              <a:t> </a:t>
            </a:r>
            <a:r>
              <a:rPr lang="fr-FR" dirty="0">
                <a:latin typeface="Calibri"/>
                <a:cs typeface="Calibri"/>
              </a:rPr>
              <a:t>masse</a:t>
            </a:r>
            <a:r>
              <a:rPr lang="fr-FR" spc="-35" dirty="0">
                <a:latin typeface="Calibri"/>
                <a:cs typeface="Calibri"/>
              </a:rPr>
              <a:t> </a:t>
            </a:r>
            <a:r>
              <a:rPr lang="fr-FR" dirty="0">
                <a:latin typeface="Calibri"/>
                <a:cs typeface="Calibri"/>
              </a:rPr>
              <a:t>musculaire.</a:t>
            </a:r>
            <a:r>
              <a:rPr lang="fr-FR" spc="-50" dirty="0">
                <a:latin typeface="Calibri"/>
                <a:cs typeface="Calibri"/>
              </a:rPr>
              <a:t> </a:t>
            </a:r>
            <a:r>
              <a:rPr lang="fr-FR" spc="-10" dirty="0">
                <a:latin typeface="Calibri"/>
                <a:cs typeface="Calibri"/>
              </a:rPr>
              <a:t>Celle-</a:t>
            </a:r>
            <a:r>
              <a:rPr lang="fr-FR" dirty="0">
                <a:latin typeface="Calibri"/>
                <a:cs typeface="Calibri"/>
              </a:rPr>
              <a:t>ci</a:t>
            </a:r>
            <a:r>
              <a:rPr lang="fr-FR" spc="-35" dirty="0">
                <a:latin typeface="Calibri"/>
                <a:cs typeface="Calibri"/>
              </a:rPr>
              <a:t> </a:t>
            </a:r>
            <a:r>
              <a:rPr lang="fr-FR" spc="-25" dirty="0">
                <a:latin typeface="Calibri"/>
                <a:cs typeface="Calibri"/>
              </a:rPr>
              <a:t>est </a:t>
            </a:r>
            <a:r>
              <a:rPr lang="fr-FR" spc="-10" dirty="0">
                <a:latin typeface="Calibri"/>
                <a:cs typeface="Calibri"/>
              </a:rPr>
              <a:t>intervenue</a:t>
            </a:r>
            <a:r>
              <a:rPr lang="fr-FR" spc="-110" dirty="0">
                <a:latin typeface="Calibri"/>
                <a:cs typeface="Calibri"/>
              </a:rPr>
              <a:t> </a:t>
            </a:r>
            <a:r>
              <a:rPr lang="fr-FR" dirty="0">
                <a:latin typeface="Calibri"/>
                <a:cs typeface="Calibri"/>
              </a:rPr>
              <a:t>plus</a:t>
            </a:r>
            <a:r>
              <a:rPr lang="fr-FR" spc="-110" dirty="0">
                <a:latin typeface="Calibri"/>
                <a:cs typeface="Calibri"/>
              </a:rPr>
              <a:t> </a:t>
            </a:r>
            <a:r>
              <a:rPr lang="fr-FR" spc="-20" dirty="0">
                <a:latin typeface="Calibri"/>
                <a:cs typeface="Calibri"/>
              </a:rPr>
              <a:t>tard.</a:t>
            </a:r>
            <a:endParaRPr lang="fr-FR" dirty="0">
              <a:latin typeface="Calibri"/>
              <a:cs typeface="Calibri"/>
            </a:endParaRPr>
          </a:p>
          <a:p>
            <a:pPr>
              <a:lnSpc>
                <a:spcPct val="100000"/>
              </a:lnSpc>
              <a:spcBef>
                <a:spcPts val="175"/>
              </a:spcBef>
            </a:pPr>
            <a:endParaRPr lang="fr-FR" dirty="0">
              <a:latin typeface="Calibri"/>
              <a:cs typeface="Calibri"/>
            </a:endParaRPr>
          </a:p>
          <a:p>
            <a:pPr marL="0" marR="76835" indent="0">
              <a:lnSpc>
                <a:spcPts val="2780"/>
              </a:lnSpc>
              <a:buNone/>
            </a:pPr>
            <a:r>
              <a:rPr lang="fr-FR" spc="-50" dirty="0">
                <a:latin typeface="Calibri"/>
                <a:cs typeface="Calibri"/>
              </a:rPr>
              <a:t>L’entrainement</a:t>
            </a:r>
            <a:r>
              <a:rPr lang="fr-FR" spc="-85" dirty="0">
                <a:latin typeface="Calibri"/>
                <a:cs typeface="Calibri"/>
              </a:rPr>
              <a:t> </a:t>
            </a:r>
            <a:r>
              <a:rPr lang="fr-FR" spc="-35" dirty="0">
                <a:latin typeface="Calibri"/>
                <a:cs typeface="Calibri"/>
              </a:rPr>
              <a:t>avec</a:t>
            </a:r>
            <a:r>
              <a:rPr lang="fr-FR" spc="-90" dirty="0">
                <a:latin typeface="Calibri"/>
                <a:cs typeface="Calibri"/>
              </a:rPr>
              <a:t> </a:t>
            </a:r>
            <a:r>
              <a:rPr lang="fr-FR" spc="-40" dirty="0">
                <a:latin typeface="Calibri"/>
                <a:cs typeface="Calibri"/>
              </a:rPr>
              <a:t>charge</a:t>
            </a:r>
            <a:r>
              <a:rPr lang="fr-FR" spc="-75" dirty="0">
                <a:latin typeface="Calibri"/>
                <a:cs typeface="Calibri"/>
              </a:rPr>
              <a:t> </a:t>
            </a:r>
            <a:r>
              <a:rPr lang="fr-FR" spc="-45" dirty="0">
                <a:latin typeface="Calibri"/>
                <a:cs typeface="Calibri"/>
              </a:rPr>
              <a:t>permettrait</a:t>
            </a:r>
            <a:r>
              <a:rPr lang="fr-FR" spc="-95" dirty="0">
                <a:latin typeface="Calibri"/>
                <a:cs typeface="Calibri"/>
              </a:rPr>
              <a:t> </a:t>
            </a:r>
            <a:r>
              <a:rPr lang="fr-FR" spc="-30" dirty="0">
                <a:latin typeface="Calibri"/>
                <a:cs typeface="Calibri"/>
              </a:rPr>
              <a:t>donc</a:t>
            </a:r>
            <a:r>
              <a:rPr lang="fr-FR" spc="-85" dirty="0">
                <a:latin typeface="Calibri"/>
                <a:cs typeface="Calibri"/>
              </a:rPr>
              <a:t> </a:t>
            </a:r>
            <a:r>
              <a:rPr lang="fr-FR" spc="-45" dirty="0">
                <a:latin typeface="Calibri"/>
                <a:cs typeface="Calibri"/>
              </a:rPr>
              <a:t>d’améliorer</a:t>
            </a:r>
            <a:r>
              <a:rPr lang="fr-FR" spc="-90" dirty="0">
                <a:latin typeface="Calibri"/>
                <a:cs typeface="Calibri"/>
              </a:rPr>
              <a:t> </a:t>
            </a:r>
            <a:r>
              <a:rPr lang="fr-FR" dirty="0">
                <a:latin typeface="Calibri"/>
                <a:cs typeface="Calibri"/>
              </a:rPr>
              <a:t>la</a:t>
            </a:r>
            <a:r>
              <a:rPr lang="fr-FR" spc="-90" dirty="0">
                <a:latin typeface="Calibri"/>
                <a:cs typeface="Calibri"/>
              </a:rPr>
              <a:t> </a:t>
            </a:r>
            <a:r>
              <a:rPr lang="fr-FR" spc="-45" dirty="0">
                <a:latin typeface="Calibri"/>
                <a:cs typeface="Calibri"/>
              </a:rPr>
              <a:t>réponse</a:t>
            </a:r>
            <a:r>
              <a:rPr lang="fr-FR" spc="-80" dirty="0">
                <a:latin typeface="Calibri"/>
                <a:cs typeface="Calibri"/>
              </a:rPr>
              <a:t> </a:t>
            </a:r>
            <a:r>
              <a:rPr lang="fr-FR" spc="-25" dirty="0">
                <a:latin typeface="Calibri"/>
                <a:cs typeface="Calibri"/>
              </a:rPr>
              <a:t>des </a:t>
            </a:r>
            <a:r>
              <a:rPr lang="fr-FR" dirty="0">
                <a:latin typeface="Calibri"/>
                <a:cs typeface="Calibri"/>
              </a:rPr>
              <a:t>muscles</a:t>
            </a:r>
            <a:r>
              <a:rPr lang="fr-FR" spc="-40" dirty="0">
                <a:latin typeface="Calibri"/>
                <a:cs typeface="Calibri"/>
              </a:rPr>
              <a:t> </a:t>
            </a:r>
            <a:r>
              <a:rPr lang="fr-FR" dirty="0">
                <a:latin typeface="Calibri"/>
                <a:cs typeface="Calibri"/>
              </a:rPr>
              <a:t>aux</a:t>
            </a:r>
            <a:r>
              <a:rPr lang="fr-FR" spc="-45" dirty="0">
                <a:latin typeface="Calibri"/>
                <a:cs typeface="Calibri"/>
              </a:rPr>
              <a:t> </a:t>
            </a:r>
            <a:r>
              <a:rPr lang="fr-FR" dirty="0">
                <a:latin typeface="Calibri"/>
                <a:cs typeface="Calibri"/>
              </a:rPr>
              <a:t>stimulus</a:t>
            </a:r>
            <a:r>
              <a:rPr lang="fr-FR" spc="-45" dirty="0">
                <a:latin typeface="Calibri"/>
                <a:cs typeface="Calibri"/>
              </a:rPr>
              <a:t> </a:t>
            </a:r>
            <a:r>
              <a:rPr lang="fr-FR" dirty="0">
                <a:latin typeface="Calibri"/>
                <a:cs typeface="Calibri"/>
              </a:rPr>
              <a:t>du</a:t>
            </a:r>
            <a:r>
              <a:rPr lang="fr-FR" spc="-35" dirty="0">
                <a:latin typeface="Calibri"/>
                <a:cs typeface="Calibri"/>
              </a:rPr>
              <a:t> </a:t>
            </a:r>
            <a:r>
              <a:rPr lang="fr-FR" dirty="0">
                <a:latin typeface="Calibri"/>
                <a:cs typeface="Calibri"/>
              </a:rPr>
              <a:t>système</a:t>
            </a:r>
            <a:r>
              <a:rPr lang="fr-FR" spc="-40" dirty="0">
                <a:latin typeface="Calibri"/>
                <a:cs typeface="Calibri"/>
              </a:rPr>
              <a:t> </a:t>
            </a:r>
            <a:r>
              <a:rPr lang="fr-FR" spc="-10" dirty="0">
                <a:latin typeface="Calibri"/>
                <a:cs typeface="Calibri"/>
              </a:rPr>
              <a:t>nerveux.</a:t>
            </a:r>
            <a:endParaRPr lang="fr-FR" dirty="0">
              <a:latin typeface="Calibri"/>
              <a:cs typeface="Calibri"/>
            </a:endParaRPr>
          </a:p>
          <a:p>
            <a:endParaRPr lang="fr-FR" dirty="0"/>
          </a:p>
        </p:txBody>
      </p:sp>
    </p:spTree>
    <p:extLst>
      <p:ext uri="{BB962C8B-B14F-4D97-AF65-F5344CB8AC3E}">
        <p14:creationId xmlns:p14="http://schemas.microsoft.com/office/powerpoint/2010/main" val="149466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C4CB-7F41-D2E7-09B4-0DC36FC57C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C123D3-EFF7-01CE-D55C-AD904285A54E}"/>
              </a:ext>
            </a:extLst>
          </p:cNvPr>
          <p:cNvSpPr>
            <a:spLocks noGrp="1"/>
          </p:cNvSpPr>
          <p:nvPr>
            <p:ph type="title"/>
          </p:nvPr>
        </p:nvSpPr>
        <p:spPr/>
        <p:txBody>
          <a:bodyPr/>
          <a:lstStyle/>
          <a:p>
            <a:r>
              <a:rPr lang="fr-FR" dirty="0"/>
              <a:t>Système nerveux et entraînement</a:t>
            </a:r>
          </a:p>
        </p:txBody>
      </p:sp>
      <p:sp>
        <p:nvSpPr>
          <p:cNvPr id="3" name="Espace réservé du contenu 2">
            <a:extLst>
              <a:ext uri="{FF2B5EF4-FFF2-40B4-BE49-F238E27FC236}">
                <a16:creationId xmlns:a16="http://schemas.microsoft.com/office/drawing/2014/main" id="{D46A8105-EA9A-67A2-3ABD-3F72DEBEC444}"/>
              </a:ext>
            </a:extLst>
          </p:cNvPr>
          <p:cNvSpPr>
            <a:spLocks noGrp="1"/>
          </p:cNvSpPr>
          <p:nvPr>
            <p:ph idx="1"/>
          </p:nvPr>
        </p:nvSpPr>
        <p:spPr>
          <a:xfrm>
            <a:off x="838200" y="1825624"/>
            <a:ext cx="10515600" cy="5032375"/>
          </a:xfrm>
        </p:spPr>
        <p:txBody>
          <a:bodyPr>
            <a:normAutofit fontScale="92500" lnSpcReduction="10000"/>
          </a:bodyPr>
          <a:lstStyle/>
          <a:p>
            <a:pPr marL="133350" marR="756920" indent="0">
              <a:lnSpc>
                <a:spcPct val="100000"/>
              </a:lnSpc>
              <a:spcBef>
                <a:spcPts val="100"/>
              </a:spcBef>
              <a:buNone/>
            </a:pPr>
            <a:r>
              <a:rPr lang="fr-FR" dirty="0"/>
              <a:t>On</a:t>
            </a:r>
            <a:r>
              <a:rPr lang="fr-FR" spc="-55" dirty="0"/>
              <a:t> </a:t>
            </a:r>
            <a:r>
              <a:rPr lang="fr-FR" dirty="0"/>
              <a:t>entend</a:t>
            </a:r>
            <a:r>
              <a:rPr lang="fr-FR" spc="-45" dirty="0"/>
              <a:t> </a:t>
            </a:r>
            <a:r>
              <a:rPr lang="fr-FR" dirty="0"/>
              <a:t>souvent</a:t>
            </a:r>
            <a:r>
              <a:rPr lang="fr-FR" spc="-55" dirty="0"/>
              <a:t> </a:t>
            </a:r>
            <a:r>
              <a:rPr lang="fr-FR" dirty="0"/>
              <a:t>que</a:t>
            </a:r>
            <a:r>
              <a:rPr lang="fr-FR" spc="-55" dirty="0"/>
              <a:t> l</a:t>
            </a:r>
            <a:r>
              <a:rPr lang="fr-FR" dirty="0"/>
              <a:t>’entrainement</a:t>
            </a:r>
            <a:r>
              <a:rPr lang="fr-FR" spc="-55" dirty="0"/>
              <a:t> </a:t>
            </a:r>
            <a:r>
              <a:rPr lang="fr-FR" dirty="0"/>
              <a:t>en</a:t>
            </a:r>
            <a:r>
              <a:rPr lang="fr-FR" spc="-50" dirty="0"/>
              <a:t> </a:t>
            </a:r>
            <a:r>
              <a:rPr lang="fr-FR" dirty="0"/>
              <a:t>force</a:t>
            </a:r>
            <a:r>
              <a:rPr lang="fr-FR" spc="-50" dirty="0"/>
              <a:t> </a:t>
            </a:r>
            <a:r>
              <a:rPr lang="fr-FR" dirty="0"/>
              <a:t>maximale</a:t>
            </a:r>
            <a:r>
              <a:rPr lang="fr-FR" spc="-40" dirty="0"/>
              <a:t> </a:t>
            </a:r>
            <a:r>
              <a:rPr lang="fr-FR" spc="-10" dirty="0"/>
              <a:t>provoque une </a:t>
            </a:r>
            <a:r>
              <a:rPr lang="fr-FR" dirty="0"/>
              <a:t>fatigue</a:t>
            </a:r>
            <a:r>
              <a:rPr lang="fr-FR" spc="-65" dirty="0"/>
              <a:t> </a:t>
            </a:r>
            <a:r>
              <a:rPr lang="fr-FR" dirty="0"/>
              <a:t>nerveuse</a:t>
            </a:r>
            <a:r>
              <a:rPr lang="fr-FR" spc="-65" dirty="0"/>
              <a:t> </a:t>
            </a:r>
            <a:r>
              <a:rPr lang="fr-FR" dirty="0"/>
              <a:t>importante,</a:t>
            </a:r>
            <a:r>
              <a:rPr lang="fr-FR" spc="-65" dirty="0"/>
              <a:t> </a:t>
            </a:r>
            <a:r>
              <a:rPr lang="fr-FR" dirty="0"/>
              <a:t>plus</a:t>
            </a:r>
            <a:r>
              <a:rPr lang="fr-FR" spc="-70" dirty="0"/>
              <a:t> </a:t>
            </a:r>
            <a:r>
              <a:rPr lang="fr-FR" dirty="0"/>
              <a:t>qu’une</a:t>
            </a:r>
            <a:r>
              <a:rPr lang="fr-FR" spc="-65" dirty="0"/>
              <a:t> </a:t>
            </a:r>
            <a:r>
              <a:rPr lang="fr-FR" dirty="0"/>
              <a:t>fatigue</a:t>
            </a:r>
            <a:r>
              <a:rPr lang="fr-FR" spc="-65" dirty="0"/>
              <a:t> </a:t>
            </a:r>
            <a:r>
              <a:rPr lang="fr-FR" spc="-10" dirty="0"/>
              <a:t>musculaire.</a:t>
            </a:r>
          </a:p>
          <a:p>
            <a:pPr marL="133350" marR="315595" indent="0">
              <a:lnSpc>
                <a:spcPct val="100800"/>
              </a:lnSpc>
              <a:buNone/>
            </a:pPr>
            <a:r>
              <a:rPr lang="fr-FR" dirty="0"/>
              <a:t>La</a:t>
            </a:r>
            <a:r>
              <a:rPr lang="fr-FR" spc="-45" dirty="0"/>
              <a:t> </a:t>
            </a:r>
            <a:r>
              <a:rPr lang="fr-FR" dirty="0"/>
              <a:t>fatigue</a:t>
            </a:r>
            <a:r>
              <a:rPr lang="fr-FR" spc="-35" dirty="0"/>
              <a:t> </a:t>
            </a:r>
            <a:r>
              <a:rPr lang="fr-FR" dirty="0"/>
              <a:t>ressentie</a:t>
            </a:r>
            <a:r>
              <a:rPr lang="fr-FR" spc="-35" dirty="0"/>
              <a:t> </a:t>
            </a:r>
            <a:r>
              <a:rPr lang="fr-FR" dirty="0"/>
              <a:t>est</a:t>
            </a:r>
            <a:r>
              <a:rPr lang="fr-FR" spc="-45" dirty="0"/>
              <a:t> </a:t>
            </a:r>
            <a:r>
              <a:rPr lang="fr-FR" dirty="0"/>
              <a:t>liée</a:t>
            </a:r>
            <a:r>
              <a:rPr lang="fr-FR" spc="-35" dirty="0"/>
              <a:t> </a:t>
            </a:r>
            <a:r>
              <a:rPr lang="fr-FR" dirty="0"/>
              <a:t>à</a:t>
            </a:r>
            <a:r>
              <a:rPr lang="fr-FR" spc="-40" dirty="0"/>
              <a:t> </a:t>
            </a:r>
            <a:r>
              <a:rPr lang="fr-FR" dirty="0"/>
              <a:t>la</a:t>
            </a:r>
            <a:r>
              <a:rPr lang="fr-FR" spc="-45" dirty="0"/>
              <a:t> </a:t>
            </a:r>
            <a:r>
              <a:rPr lang="fr-FR" dirty="0"/>
              <a:t>fois</a:t>
            </a:r>
            <a:r>
              <a:rPr lang="fr-FR" spc="-40" dirty="0"/>
              <a:t> </a:t>
            </a:r>
            <a:r>
              <a:rPr lang="fr-FR" dirty="0"/>
              <a:t>à</a:t>
            </a:r>
            <a:r>
              <a:rPr lang="fr-FR" spc="-40" dirty="0"/>
              <a:t> </a:t>
            </a:r>
            <a:r>
              <a:rPr lang="fr-FR" dirty="0"/>
              <a:t>une</a:t>
            </a:r>
            <a:r>
              <a:rPr lang="fr-FR" spc="-40" dirty="0"/>
              <a:t> </a:t>
            </a:r>
            <a:r>
              <a:rPr lang="fr-FR" dirty="0"/>
              <a:t>fatigue</a:t>
            </a:r>
            <a:r>
              <a:rPr lang="fr-FR" spc="-35" dirty="0"/>
              <a:t> </a:t>
            </a:r>
            <a:r>
              <a:rPr lang="fr-FR" dirty="0"/>
              <a:t>musculaire</a:t>
            </a:r>
            <a:r>
              <a:rPr lang="fr-FR" spc="-35" dirty="0"/>
              <a:t> </a:t>
            </a:r>
            <a:r>
              <a:rPr lang="fr-FR" dirty="0"/>
              <a:t>et</a:t>
            </a:r>
            <a:r>
              <a:rPr lang="fr-FR" spc="-40" dirty="0"/>
              <a:t> </a:t>
            </a:r>
            <a:r>
              <a:rPr lang="fr-FR" spc="-10" dirty="0"/>
              <a:t>nerveuse </a:t>
            </a:r>
            <a:r>
              <a:rPr lang="fr-FR" dirty="0"/>
              <a:t>mais</a:t>
            </a:r>
            <a:r>
              <a:rPr lang="fr-FR" spc="-60" dirty="0"/>
              <a:t> </a:t>
            </a:r>
            <a:r>
              <a:rPr lang="fr-FR" dirty="0"/>
              <a:t>cette</a:t>
            </a:r>
            <a:r>
              <a:rPr lang="fr-FR" spc="-55" dirty="0"/>
              <a:t> </a:t>
            </a:r>
            <a:r>
              <a:rPr lang="fr-FR" dirty="0"/>
              <a:t>dernière</a:t>
            </a:r>
            <a:r>
              <a:rPr lang="fr-FR" spc="-50" dirty="0"/>
              <a:t> </a:t>
            </a:r>
            <a:r>
              <a:rPr lang="fr-FR" dirty="0"/>
              <a:t>sera</a:t>
            </a:r>
            <a:r>
              <a:rPr lang="fr-FR" spc="-60" dirty="0"/>
              <a:t> </a:t>
            </a:r>
            <a:r>
              <a:rPr lang="fr-FR" dirty="0"/>
              <a:t>fortement</a:t>
            </a:r>
            <a:r>
              <a:rPr lang="fr-FR" spc="-60" dirty="0"/>
              <a:t> </a:t>
            </a:r>
            <a:r>
              <a:rPr lang="fr-FR" dirty="0"/>
              <a:t>réduite</a:t>
            </a:r>
            <a:r>
              <a:rPr lang="fr-FR" spc="-50" dirty="0"/>
              <a:t> </a:t>
            </a:r>
            <a:r>
              <a:rPr lang="fr-FR" dirty="0"/>
              <a:t>après</a:t>
            </a:r>
            <a:r>
              <a:rPr lang="fr-FR" spc="-65" dirty="0"/>
              <a:t> </a:t>
            </a:r>
            <a:r>
              <a:rPr lang="fr-FR" dirty="0"/>
              <a:t>seulement</a:t>
            </a:r>
            <a:r>
              <a:rPr lang="fr-FR" spc="-60" dirty="0"/>
              <a:t> </a:t>
            </a:r>
            <a:r>
              <a:rPr lang="fr-FR" spc="-20" dirty="0"/>
              <a:t>24h.</a:t>
            </a:r>
          </a:p>
          <a:p>
            <a:pPr marL="361950">
              <a:lnSpc>
                <a:spcPct val="100000"/>
              </a:lnSpc>
              <a:spcBef>
                <a:spcPts val="120"/>
              </a:spcBef>
            </a:pPr>
            <a:endParaRPr lang="fr-FR" dirty="0"/>
          </a:p>
          <a:p>
            <a:pPr marL="133350" indent="0">
              <a:lnSpc>
                <a:spcPct val="100000"/>
              </a:lnSpc>
              <a:spcBef>
                <a:spcPts val="120"/>
              </a:spcBef>
              <a:buNone/>
            </a:pPr>
            <a:r>
              <a:rPr lang="fr-FR" dirty="0"/>
              <a:t>Le</a:t>
            </a:r>
            <a:r>
              <a:rPr lang="fr-FR" spc="-35" dirty="0"/>
              <a:t> </a:t>
            </a:r>
            <a:r>
              <a:rPr lang="fr-FR" dirty="0"/>
              <a:t>plus</a:t>
            </a:r>
            <a:r>
              <a:rPr lang="fr-FR" spc="-40" dirty="0"/>
              <a:t> </a:t>
            </a:r>
            <a:r>
              <a:rPr lang="fr-FR" dirty="0"/>
              <a:t>gros</a:t>
            </a:r>
            <a:r>
              <a:rPr lang="fr-FR" spc="-35" dirty="0"/>
              <a:t> </a:t>
            </a:r>
            <a:r>
              <a:rPr lang="fr-FR" dirty="0"/>
              <a:t>impact</a:t>
            </a:r>
            <a:r>
              <a:rPr lang="fr-FR" spc="-45" dirty="0"/>
              <a:t> </a:t>
            </a:r>
            <a:r>
              <a:rPr lang="fr-FR" dirty="0"/>
              <a:t>nerveux</a:t>
            </a:r>
            <a:r>
              <a:rPr lang="fr-FR" spc="-40" dirty="0"/>
              <a:t> </a:t>
            </a:r>
            <a:r>
              <a:rPr lang="fr-FR" dirty="0"/>
              <a:t>serait</a:t>
            </a:r>
            <a:r>
              <a:rPr lang="fr-FR" spc="-40" dirty="0"/>
              <a:t> </a:t>
            </a:r>
            <a:r>
              <a:rPr lang="fr-FR" dirty="0"/>
              <a:t>lié</a:t>
            </a:r>
            <a:r>
              <a:rPr lang="fr-FR" spc="-35" dirty="0"/>
              <a:t> </a:t>
            </a:r>
            <a:r>
              <a:rPr lang="fr-FR" dirty="0"/>
              <a:t>à</a:t>
            </a:r>
            <a:r>
              <a:rPr lang="fr-FR" spc="-35" dirty="0"/>
              <a:t> </a:t>
            </a:r>
            <a:r>
              <a:rPr lang="fr-FR" dirty="0"/>
              <a:t>des</a:t>
            </a:r>
            <a:r>
              <a:rPr lang="fr-FR" spc="-40" dirty="0"/>
              <a:t> </a:t>
            </a:r>
            <a:r>
              <a:rPr lang="fr-FR" dirty="0"/>
              <a:t>efforts</a:t>
            </a:r>
            <a:r>
              <a:rPr lang="fr-FR" spc="-35" dirty="0"/>
              <a:t> </a:t>
            </a:r>
            <a:r>
              <a:rPr lang="fr-FR" spc="-10" dirty="0"/>
              <a:t>cardiovasculaires</a:t>
            </a:r>
            <a:r>
              <a:rPr lang="fr-FR" spc="-35" dirty="0"/>
              <a:t> </a:t>
            </a:r>
            <a:r>
              <a:rPr lang="fr-FR" spc="-20" dirty="0"/>
              <a:t>long</a:t>
            </a:r>
          </a:p>
          <a:p>
            <a:pPr marL="133350" marR="245745" indent="0">
              <a:lnSpc>
                <a:spcPct val="100800"/>
              </a:lnSpc>
              <a:spcBef>
                <a:spcPts val="2690"/>
              </a:spcBef>
              <a:buNone/>
            </a:pPr>
            <a:r>
              <a:rPr lang="fr-FR" dirty="0"/>
              <a:t>Il</a:t>
            </a:r>
            <a:r>
              <a:rPr lang="fr-FR" spc="-45" dirty="0"/>
              <a:t> </a:t>
            </a:r>
            <a:r>
              <a:rPr lang="fr-FR" dirty="0"/>
              <a:t>est</a:t>
            </a:r>
            <a:r>
              <a:rPr lang="fr-FR" spc="-45" dirty="0"/>
              <a:t> </a:t>
            </a:r>
            <a:r>
              <a:rPr lang="fr-FR" dirty="0"/>
              <a:t>recommandé</a:t>
            </a:r>
            <a:r>
              <a:rPr lang="fr-FR" spc="-35" dirty="0"/>
              <a:t> </a:t>
            </a:r>
            <a:r>
              <a:rPr lang="fr-FR" dirty="0"/>
              <a:t>d’espacer</a:t>
            </a:r>
            <a:r>
              <a:rPr lang="fr-FR" spc="-45" dirty="0"/>
              <a:t> </a:t>
            </a:r>
            <a:r>
              <a:rPr lang="fr-FR" dirty="0"/>
              <a:t>de</a:t>
            </a:r>
            <a:r>
              <a:rPr lang="fr-FR" spc="-40" dirty="0"/>
              <a:t> </a:t>
            </a:r>
            <a:r>
              <a:rPr lang="fr-FR" dirty="0"/>
              <a:t>minimum</a:t>
            </a:r>
            <a:r>
              <a:rPr lang="fr-FR" spc="-40" dirty="0"/>
              <a:t> </a:t>
            </a:r>
            <a:r>
              <a:rPr lang="fr-FR" dirty="0"/>
              <a:t>72h</a:t>
            </a:r>
            <a:r>
              <a:rPr lang="fr-FR" spc="-40" dirty="0"/>
              <a:t> </a:t>
            </a:r>
            <a:r>
              <a:rPr lang="fr-FR" dirty="0"/>
              <a:t>le</a:t>
            </a:r>
            <a:r>
              <a:rPr lang="fr-FR" spc="-45" dirty="0"/>
              <a:t> </a:t>
            </a:r>
            <a:r>
              <a:rPr lang="fr-FR" dirty="0"/>
              <a:t>travail</a:t>
            </a:r>
            <a:r>
              <a:rPr lang="fr-FR" spc="-45" dirty="0"/>
              <a:t> </a:t>
            </a:r>
            <a:r>
              <a:rPr lang="fr-FR" dirty="0"/>
              <a:t>de</a:t>
            </a:r>
            <a:r>
              <a:rPr lang="fr-FR" spc="-40" dirty="0"/>
              <a:t> </a:t>
            </a:r>
            <a:r>
              <a:rPr lang="fr-FR" dirty="0"/>
              <a:t>force</a:t>
            </a:r>
            <a:r>
              <a:rPr lang="fr-FR" spc="-40" dirty="0"/>
              <a:t> </a:t>
            </a:r>
            <a:r>
              <a:rPr lang="fr-FR" dirty="0"/>
              <a:t>sur</a:t>
            </a:r>
            <a:r>
              <a:rPr lang="fr-FR" spc="-40" dirty="0"/>
              <a:t> </a:t>
            </a:r>
            <a:r>
              <a:rPr lang="fr-FR" spc="-25" dirty="0"/>
              <a:t>le </a:t>
            </a:r>
            <a:r>
              <a:rPr lang="fr-FR" dirty="0"/>
              <a:t>même</a:t>
            </a:r>
            <a:r>
              <a:rPr lang="fr-FR" spc="-60" dirty="0"/>
              <a:t> </a:t>
            </a:r>
            <a:r>
              <a:rPr lang="fr-FR" dirty="0"/>
              <a:t>groupe</a:t>
            </a:r>
            <a:r>
              <a:rPr lang="fr-FR" spc="-50" dirty="0"/>
              <a:t> </a:t>
            </a:r>
            <a:r>
              <a:rPr lang="fr-FR" dirty="0"/>
              <a:t>musculaire</a:t>
            </a:r>
            <a:r>
              <a:rPr lang="fr-FR" spc="-50" dirty="0"/>
              <a:t> </a:t>
            </a:r>
            <a:r>
              <a:rPr lang="fr-FR" dirty="0"/>
              <a:t>du</a:t>
            </a:r>
            <a:r>
              <a:rPr lang="fr-FR" spc="-60" dirty="0"/>
              <a:t> </a:t>
            </a:r>
            <a:r>
              <a:rPr lang="fr-FR" dirty="0"/>
              <a:t>fait</a:t>
            </a:r>
            <a:r>
              <a:rPr lang="fr-FR" spc="-65" dirty="0"/>
              <a:t> </a:t>
            </a:r>
            <a:r>
              <a:rPr lang="fr-FR" dirty="0"/>
              <a:t>du</a:t>
            </a:r>
            <a:r>
              <a:rPr lang="fr-FR" spc="-55" dirty="0"/>
              <a:t> </a:t>
            </a:r>
            <a:r>
              <a:rPr lang="fr-FR" dirty="0"/>
              <a:t>stress</a:t>
            </a:r>
            <a:r>
              <a:rPr lang="fr-FR" spc="-60" dirty="0"/>
              <a:t> </a:t>
            </a:r>
            <a:r>
              <a:rPr lang="fr-FR" dirty="0"/>
              <a:t>mécanique</a:t>
            </a:r>
            <a:r>
              <a:rPr lang="fr-FR" spc="-50" dirty="0"/>
              <a:t> </a:t>
            </a:r>
            <a:r>
              <a:rPr lang="fr-FR" spc="-10" dirty="0"/>
              <a:t>important provoqué</a:t>
            </a:r>
            <a:r>
              <a:rPr lang="fr-FR" spc="-85" dirty="0"/>
              <a:t> </a:t>
            </a:r>
            <a:r>
              <a:rPr lang="fr-FR" dirty="0"/>
              <a:t>par</a:t>
            </a:r>
            <a:r>
              <a:rPr lang="fr-FR" spc="-85" dirty="0"/>
              <a:t> </a:t>
            </a:r>
            <a:r>
              <a:rPr lang="fr-FR" dirty="0"/>
              <a:t>ce</a:t>
            </a:r>
            <a:r>
              <a:rPr lang="fr-FR" spc="-75" dirty="0"/>
              <a:t> </a:t>
            </a:r>
            <a:r>
              <a:rPr lang="fr-FR" dirty="0"/>
              <a:t>type</a:t>
            </a:r>
            <a:r>
              <a:rPr lang="fr-FR" spc="-85" dirty="0"/>
              <a:t> </a:t>
            </a:r>
            <a:r>
              <a:rPr lang="fr-FR" spc="-10" dirty="0"/>
              <a:t>d’entraînement.</a:t>
            </a:r>
          </a:p>
        </p:txBody>
      </p:sp>
    </p:spTree>
    <p:extLst>
      <p:ext uri="{BB962C8B-B14F-4D97-AF65-F5344CB8AC3E}">
        <p14:creationId xmlns:p14="http://schemas.microsoft.com/office/powerpoint/2010/main" val="3336026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9D2B-12C6-75F8-94F5-6045D5C67D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B99FFC-C23F-1196-320A-64CCD90A7C35}"/>
              </a:ext>
            </a:extLst>
          </p:cNvPr>
          <p:cNvSpPr>
            <a:spLocks noGrp="1"/>
          </p:cNvSpPr>
          <p:nvPr>
            <p:ph type="title"/>
          </p:nvPr>
        </p:nvSpPr>
        <p:spPr/>
        <p:txBody>
          <a:bodyPr/>
          <a:lstStyle/>
          <a:p>
            <a:r>
              <a:rPr lang="fr-FR" dirty="0"/>
              <a:t>Système nerveux et entraînement</a:t>
            </a:r>
          </a:p>
        </p:txBody>
      </p:sp>
      <p:sp>
        <p:nvSpPr>
          <p:cNvPr id="3" name="Espace réservé du contenu 2">
            <a:extLst>
              <a:ext uri="{FF2B5EF4-FFF2-40B4-BE49-F238E27FC236}">
                <a16:creationId xmlns:a16="http://schemas.microsoft.com/office/drawing/2014/main" id="{B28DD32B-0A59-6375-54BD-E23B7423509B}"/>
              </a:ext>
            </a:extLst>
          </p:cNvPr>
          <p:cNvSpPr>
            <a:spLocks noGrp="1"/>
          </p:cNvSpPr>
          <p:nvPr>
            <p:ph idx="1"/>
          </p:nvPr>
        </p:nvSpPr>
        <p:spPr>
          <a:xfrm>
            <a:off x="838200" y="1825624"/>
            <a:ext cx="10515600" cy="5032375"/>
          </a:xfrm>
        </p:spPr>
        <p:txBody>
          <a:bodyPr>
            <a:normAutofit/>
          </a:bodyPr>
          <a:lstStyle/>
          <a:p>
            <a:pPr marL="0" indent="0" algn="ctr">
              <a:lnSpc>
                <a:spcPct val="100000"/>
              </a:lnSpc>
              <a:spcBef>
                <a:spcPts val="100"/>
              </a:spcBef>
              <a:buNone/>
              <a:tabLst>
                <a:tab pos="440055" algn="l"/>
              </a:tabLst>
            </a:pPr>
            <a:r>
              <a:rPr lang="fr-FR" b="1" spc="-50" dirty="0">
                <a:latin typeface="Calibri"/>
                <a:cs typeface="Calibri"/>
              </a:rPr>
              <a:t>«</a:t>
            </a:r>
            <a:r>
              <a:rPr lang="fr-FR" b="1" dirty="0">
                <a:latin typeface="Calibri"/>
                <a:cs typeface="Calibri"/>
              </a:rPr>
              <a:t>	Le</a:t>
            </a:r>
            <a:r>
              <a:rPr lang="fr-FR" b="1" spc="-60" dirty="0">
                <a:latin typeface="Calibri"/>
                <a:cs typeface="Calibri"/>
              </a:rPr>
              <a:t> </a:t>
            </a:r>
            <a:r>
              <a:rPr lang="fr-FR" b="1" dirty="0">
                <a:latin typeface="Calibri"/>
                <a:cs typeface="Calibri"/>
              </a:rPr>
              <a:t>meilleur</a:t>
            </a:r>
            <a:r>
              <a:rPr lang="fr-FR" b="1" spc="-60" dirty="0">
                <a:latin typeface="Calibri"/>
                <a:cs typeface="Calibri"/>
              </a:rPr>
              <a:t> </a:t>
            </a:r>
            <a:r>
              <a:rPr lang="fr-FR" b="1" dirty="0">
                <a:latin typeface="Calibri"/>
                <a:cs typeface="Calibri"/>
              </a:rPr>
              <a:t>stimuli</a:t>
            </a:r>
            <a:r>
              <a:rPr lang="fr-FR" b="1" spc="-70" dirty="0">
                <a:latin typeface="Calibri"/>
                <a:cs typeface="Calibri"/>
              </a:rPr>
              <a:t> </a:t>
            </a:r>
            <a:r>
              <a:rPr lang="fr-FR" b="1" spc="-20" dirty="0">
                <a:latin typeface="Calibri"/>
                <a:cs typeface="Calibri"/>
              </a:rPr>
              <a:t>c’est</a:t>
            </a:r>
            <a:r>
              <a:rPr lang="fr-FR" b="1" spc="-100" dirty="0">
                <a:latin typeface="Calibri"/>
                <a:cs typeface="Calibri"/>
              </a:rPr>
              <a:t> </a:t>
            </a:r>
            <a:r>
              <a:rPr lang="fr-FR" b="1" dirty="0">
                <a:latin typeface="Calibri"/>
                <a:cs typeface="Calibri"/>
              </a:rPr>
              <a:t>celui</a:t>
            </a:r>
            <a:r>
              <a:rPr lang="fr-FR" b="1" spc="-65" dirty="0">
                <a:latin typeface="Calibri"/>
                <a:cs typeface="Calibri"/>
              </a:rPr>
              <a:t> </a:t>
            </a:r>
            <a:r>
              <a:rPr lang="fr-FR" b="1" dirty="0">
                <a:latin typeface="Calibri"/>
                <a:cs typeface="Calibri"/>
              </a:rPr>
              <a:t>que</a:t>
            </a:r>
            <a:r>
              <a:rPr lang="fr-FR" b="1" spc="-60" dirty="0">
                <a:latin typeface="Calibri"/>
                <a:cs typeface="Calibri"/>
              </a:rPr>
              <a:t> </a:t>
            </a:r>
            <a:r>
              <a:rPr lang="fr-FR" b="1" dirty="0">
                <a:latin typeface="Calibri"/>
                <a:cs typeface="Calibri"/>
              </a:rPr>
              <a:t>tu</a:t>
            </a:r>
            <a:r>
              <a:rPr lang="fr-FR" b="1" spc="-60" dirty="0">
                <a:latin typeface="Calibri"/>
                <a:cs typeface="Calibri"/>
              </a:rPr>
              <a:t> </a:t>
            </a:r>
            <a:r>
              <a:rPr lang="fr-FR" b="1" spc="-25" dirty="0">
                <a:latin typeface="Calibri"/>
                <a:cs typeface="Calibri"/>
              </a:rPr>
              <a:t>n’as</a:t>
            </a:r>
            <a:r>
              <a:rPr lang="fr-FR" b="1" spc="-100" dirty="0">
                <a:latin typeface="Calibri"/>
                <a:cs typeface="Calibri"/>
              </a:rPr>
              <a:t> </a:t>
            </a:r>
            <a:r>
              <a:rPr lang="fr-FR" b="1" dirty="0">
                <a:latin typeface="Calibri"/>
                <a:cs typeface="Calibri"/>
              </a:rPr>
              <a:t>jamais</a:t>
            </a:r>
            <a:r>
              <a:rPr lang="fr-FR" b="1" spc="-70" dirty="0">
                <a:latin typeface="Calibri"/>
                <a:cs typeface="Calibri"/>
              </a:rPr>
              <a:t> </a:t>
            </a:r>
            <a:r>
              <a:rPr lang="fr-FR" b="1" dirty="0">
                <a:latin typeface="Calibri"/>
                <a:cs typeface="Calibri"/>
              </a:rPr>
              <a:t>eu</a:t>
            </a:r>
            <a:r>
              <a:rPr lang="fr-FR" b="1" spc="-60" dirty="0">
                <a:latin typeface="Calibri"/>
                <a:cs typeface="Calibri"/>
              </a:rPr>
              <a:t> </a:t>
            </a:r>
            <a:r>
              <a:rPr lang="fr-FR" b="1" spc="-50" dirty="0">
                <a:latin typeface="Calibri"/>
                <a:cs typeface="Calibri"/>
              </a:rPr>
              <a:t>»</a:t>
            </a:r>
            <a:endParaRPr lang="fr-FR" b="1" dirty="0">
              <a:latin typeface="Calibri"/>
              <a:cs typeface="Calibri"/>
            </a:endParaRPr>
          </a:p>
          <a:p>
            <a:pPr marL="0" indent="0">
              <a:lnSpc>
                <a:spcPct val="100000"/>
              </a:lnSpc>
              <a:spcBef>
                <a:spcPts val="20"/>
              </a:spcBef>
              <a:buNone/>
            </a:pPr>
            <a:endParaRPr lang="fr-FR" dirty="0">
              <a:latin typeface="Calibri"/>
              <a:cs typeface="Calibri"/>
            </a:endParaRPr>
          </a:p>
          <a:p>
            <a:pPr marL="0" marR="5080" indent="0">
              <a:lnSpc>
                <a:spcPct val="98300"/>
              </a:lnSpc>
              <a:buNone/>
            </a:pPr>
            <a:r>
              <a:rPr lang="fr-FR" dirty="0">
                <a:latin typeface="Calibri"/>
                <a:cs typeface="Calibri"/>
              </a:rPr>
              <a:t>Le</a:t>
            </a:r>
            <a:r>
              <a:rPr lang="fr-FR" spc="-70" dirty="0">
                <a:latin typeface="Calibri"/>
                <a:cs typeface="Calibri"/>
              </a:rPr>
              <a:t> </a:t>
            </a:r>
            <a:r>
              <a:rPr lang="fr-FR" spc="-10" dirty="0">
                <a:latin typeface="Calibri"/>
                <a:cs typeface="Calibri"/>
              </a:rPr>
              <a:t>système</a:t>
            </a:r>
            <a:r>
              <a:rPr lang="fr-FR" spc="-75" dirty="0">
                <a:latin typeface="Calibri"/>
                <a:cs typeface="Calibri"/>
              </a:rPr>
              <a:t> </a:t>
            </a:r>
            <a:r>
              <a:rPr lang="fr-FR" dirty="0">
                <a:latin typeface="Calibri"/>
                <a:cs typeface="Calibri"/>
              </a:rPr>
              <a:t>nerveux</a:t>
            </a:r>
            <a:r>
              <a:rPr lang="fr-FR" spc="-75" dirty="0">
                <a:latin typeface="Calibri"/>
                <a:cs typeface="Calibri"/>
              </a:rPr>
              <a:t> </a:t>
            </a:r>
            <a:r>
              <a:rPr lang="fr-FR" dirty="0">
                <a:latin typeface="Calibri"/>
                <a:cs typeface="Calibri"/>
              </a:rPr>
              <a:t>réagit</a:t>
            </a:r>
            <a:r>
              <a:rPr lang="fr-FR" spc="-80" dirty="0">
                <a:latin typeface="Calibri"/>
                <a:cs typeface="Calibri"/>
              </a:rPr>
              <a:t> </a:t>
            </a:r>
            <a:r>
              <a:rPr lang="fr-FR" dirty="0">
                <a:latin typeface="Calibri"/>
                <a:cs typeface="Calibri"/>
              </a:rPr>
              <a:t>très</a:t>
            </a:r>
            <a:r>
              <a:rPr lang="fr-FR" spc="-75" dirty="0">
                <a:latin typeface="Calibri"/>
                <a:cs typeface="Calibri"/>
              </a:rPr>
              <a:t> </a:t>
            </a:r>
            <a:r>
              <a:rPr lang="fr-FR" dirty="0">
                <a:latin typeface="Calibri"/>
                <a:cs typeface="Calibri"/>
              </a:rPr>
              <a:t>bien</a:t>
            </a:r>
            <a:r>
              <a:rPr lang="fr-FR" spc="-65" dirty="0">
                <a:latin typeface="Calibri"/>
                <a:cs typeface="Calibri"/>
              </a:rPr>
              <a:t> </a:t>
            </a:r>
            <a:r>
              <a:rPr lang="fr-FR" dirty="0">
                <a:latin typeface="Calibri"/>
                <a:cs typeface="Calibri"/>
              </a:rPr>
              <a:t>à</a:t>
            </a:r>
            <a:r>
              <a:rPr lang="fr-FR" spc="-70" dirty="0">
                <a:latin typeface="Calibri"/>
                <a:cs typeface="Calibri"/>
              </a:rPr>
              <a:t> </a:t>
            </a:r>
            <a:r>
              <a:rPr lang="fr-FR" dirty="0">
                <a:latin typeface="Calibri"/>
                <a:cs typeface="Calibri"/>
              </a:rPr>
              <a:t>la</a:t>
            </a:r>
            <a:r>
              <a:rPr lang="fr-FR" spc="-75" dirty="0">
                <a:latin typeface="Calibri"/>
                <a:cs typeface="Calibri"/>
              </a:rPr>
              <a:t> </a:t>
            </a:r>
            <a:r>
              <a:rPr lang="fr-FR" spc="-10" dirty="0">
                <a:latin typeface="Calibri"/>
                <a:cs typeface="Calibri"/>
              </a:rPr>
              <a:t>variété.</a:t>
            </a:r>
            <a:r>
              <a:rPr lang="fr-FR" spc="-95" dirty="0">
                <a:latin typeface="Calibri"/>
                <a:cs typeface="Calibri"/>
              </a:rPr>
              <a:t> </a:t>
            </a:r>
          </a:p>
          <a:p>
            <a:pPr marL="0" marR="5080" indent="0">
              <a:lnSpc>
                <a:spcPct val="98300"/>
              </a:lnSpc>
              <a:buNone/>
            </a:pPr>
            <a:r>
              <a:rPr lang="fr-FR" dirty="0">
                <a:latin typeface="Calibri"/>
                <a:cs typeface="Calibri"/>
              </a:rPr>
              <a:t>En</a:t>
            </a:r>
            <a:r>
              <a:rPr lang="fr-FR" spc="-65" dirty="0">
                <a:latin typeface="Calibri"/>
                <a:cs typeface="Calibri"/>
              </a:rPr>
              <a:t> </a:t>
            </a:r>
            <a:r>
              <a:rPr lang="fr-FR" dirty="0">
                <a:latin typeface="Calibri"/>
                <a:cs typeface="Calibri"/>
              </a:rPr>
              <a:t>musculation</a:t>
            </a:r>
            <a:r>
              <a:rPr lang="fr-FR" spc="-70" dirty="0">
                <a:latin typeface="Calibri"/>
                <a:cs typeface="Calibri"/>
              </a:rPr>
              <a:t> </a:t>
            </a:r>
            <a:r>
              <a:rPr lang="fr-FR" dirty="0">
                <a:latin typeface="Calibri"/>
                <a:cs typeface="Calibri"/>
              </a:rPr>
              <a:t>on</a:t>
            </a:r>
            <a:r>
              <a:rPr lang="fr-FR" spc="-65" dirty="0">
                <a:latin typeface="Calibri"/>
                <a:cs typeface="Calibri"/>
              </a:rPr>
              <a:t> </a:t>
            </a:r>
            <a:r>
              <a:rPr lang="fr-FR" spc="-25" dirty="0">
                <a:latin typeface="Calibri"/>
                <a:cs typeface="Calibri"/>
              </a:rPr>
              <a:t>vise</a:t>
            </a:r>
            <a:r>
              <a:rPr lang="fr-FR" spc="600" dirty="0">
                <a:latin typeface="Calibri"/>
                <a:cs typeface="Calibri"/>
              </a:rPr>
              <a:t> </a:t>
            </a:r>
            <a:r>
              <a:rPr lang="fr-FR" dirty="0">
                <a:latin typeface="Calibri"/>
                <a:cs typeface="Calibri"/>
              </a:rPr>
              <a:t>à</a:t>
            </a:r>
            <a:r>
              <a:rPr lang="fr-FR" spc="-65" dirty="0">
                <a:latin typeface="Calibri"/>
                <a:cs typeface="Calibri"/>
              </a:rPr>
              <a:t> </a:t>
            </a:r>
            <a:r>
              <a:rPr lang="fr-FR" spc="-20" dirty="0">
                <a:latin typeface="Calibri"/>
                <a:cs typeface="Calibri"/>
              </a:rPr>
              <a:t>régulièrement</a:t>
            </a:r>
            <a:r>
              <a:rPr lang="fr-FR" spc="-70" dirty="0">
                <a:latin typeface="Calibri"/>
                <a:cs typeface="Calibri"/>
              </a:rPr>
              <a:t> </a:t>
            </a:r>
            <a:r>
              <a:rPr lang="fr-FR" dirty="0">
                <a:latin typeface="Calibri"/>
                <a:cs typeface="Calibri"/>
              </a:rPr>
              <a:t>modifier</a:t>
            </a:r>
            <a:r>
              <a:rPr lang="fr-FR" spc="-45" dirty="0">
                <a:latin typeface="Calibri"/>
                <a:cs typeface="Calibri"/>
              </a:rPr>
              <a:t> </a:t>
            </a:r>
            <a:r>
              <a:rPr lang="fr-FR" dirty="0">
                <a:latin typeface="Calibri"/>
                <a:cs typeface="Calibri"/>
              </a:rPr>
              <a:t>le</a:t>
            </a:r>
            <a:r>
              <a:rPr lang="fr-FR" spc="-40" dirty="0">
                <a:latin typeface="Calibri"/>
                <a:cs typeface="Calibri"/>
              </a:rPr>
              <a:t> </a:t>
            </a:r>
            <a:r>
              <a:rPr lang="fr-FR" dirty="0">
                <a:latin typeface="Calibri"/>
                <a:cs typeface="Calibri"/>
              </a:rPr>
              <a:t>stimuli</a:t>
            </a:r>
            <a:r>
              <a:rPr lang="fr-FR" spc="-55" dirty="0">
                <a:latin typeface="Calibri"/>
                <a:cs typeface="Calibri"/>
              </a:rPr>
              <a:t> </a:t>
            </a:r>
            <a:r>
              <a:rPr lang="fr-FR" dirty="0">
                <a:latin typeface="Calibri"/>
                <a:cs typeface="Calibri"/>
              </a:rPr>
              <a:t>pour</a:t>
            </a:r>
            <a:r>
              <a:rPr lang="fr-FR" spc="-50" dirty="0">
                <a:latin typeface="Calibri"/>
                <a:cs typeface="Calibri"/>
              </a:rPr>
              <a:t> </a:t>
            </a:r>
            <a:r>
              <a:rPr lang="fr-FR" dirty="0">
                <a:latin typeface="Calibri"/>
                <a:cs typeface="Calibri"/>
              </a:rPr>
              <a:t>un</a:t>
            </a:r>
            <a:r>
              <a:rPr lang="fr-FR" spc="-45" dirty="0">
                <a:latin typeface="Calibri"/>
                <a:cs typeface="Calibri"/>
              </a:rPr>
              <a:t> </a:t>
            </a:r>
            <a:r>
              <a:rPr lang="fr-FR" dirty="0">
                <a:latin typeface="Calibri"/>
                <a:cs typeface="Calibri"/>
              </a:rPr>
              <a:t>même</a:t>
            </a:r>
            <a:r>
              <a:rPr lang="fr-FR" spc="-40" dirty="0">
                <a:latin typeface="Calibri"/>
                <a:cs typeface="Calibri"/>
              </a:rPr>
              <a:t> </a:t>
            </a:r>
            <a:r>
              <a:rPr lang="fr-FR" spc="-105" dirty="0">
                <a:latin typeface="Calibri"/>
                <a:cs typeface="Calibri"/>
              </a:rPr>
              <a:t>pattern</a:t>
            </a:r>
            <a:r>
              <a:rPr lang="fr-FR" spc="-125" dirty="0">
                <a:latin typeface="Calibri"/>
                <a:cs typeface="Calibri"/>
              </a:rPr>
              <a:t> </a:t>
            </a:r>
            <a:r>
              <a:rPr lang="fr-FR" dirty="0">
                <a:latin typeface="Calibri"/>
                <a:cs typeface="Calibri"/>
              </a:rPr>
              <a:t>afin</a:t>
            </a:r>
            <a:r>
              <a:rPr lang="fr-FR" spc="-45" dirty="0">
                <a:latin typeface="Calibri"/>
                <a:cs typeface="Calibri"/>
              </a:rPr>
              <a:t> </a:t>
            </a:r>
            <a:r>
              <a:rPr lang="fr-FR" spc="-20" dirty="0">
                <a:latin typeface="Calibri"/>
                <a:cs typeface="Calibri"/>
              </a:rPr>
              <a:t>d’en </a:t>
            </a:r>
            <a:r>
              <a:rPr lang="fr-FR" dirty="0">
                <a:latin typeface="Calibri"/>
                <a:cs typeface="Calibri"/>
              </a:rPr>
              <a:t>améliorer</a:t>
            </a:r>
            <a:r>
              <a:rPr lang="fr-FR" spc="-60" dirty="0">
                <a:latin typeface="Calibri"/>
                <a:cs typeface="Calibri"/>
              </a:rPr>
              <a:t> </a:t>
            </a:r>
            <a:r>
              <a:rPr lang="fr-FR" dirty="0">
                <a:latin typeface="Calibri"/>
                <a:cs typeface="Calibri"/>
              </a:rPr>
              <a:t>le</a:t>
            </a:r>
            <a:r>
              <a:rPr lang="fr-FR" spc="-60" dirty="0">
                <a:latin typeface="Calibri"/>
                <a:cs typeface="Calibri"/>
              </a:rPr>
              <a:t> </a:t>
            </a:r>
            <a:r>
              <a:rPr lang="fr-FR" spc="-20" dirty="0">
                <a:latin typeface="Calibri"/>
                <a:cs typeface="Calibri"/>
              </a:rPr>
              <a:t>développement,</a:t>
            </a:r>
            <a:r>
              <a:rPr lang="fr-FR" spc="-80" dirty="0">
                <a:latin typeface="Calibri"/>
                <a:cs typeface="Calibri"/>
              </a:rPr>
              <a:t> </a:t>
            </a:r>
            <a:r>
              <a:rPr lang="fr-FR" dirty="0">
                <a:latin typeface="Calibri"/>
                <a:cs typeface="Calibri"/>
              </a:rPr>
              <a:t>variation</a:t>
            </a:r>
            <a:r>
              <a:rPr lang="fr-FR" spc="-60" dirty="0">
                <a:latin typeface="Calibri"/>
                <a:cs typeface="Calibri"/>
              </a:rPr>
              <a:t> </a:t>
            </a:r>
            <a:r>
              <a:rPr lang="fr-FR" spc="-30" dirty="0">
                <a:latin typeface="Calibri"/>
                <a:cs typeface="Calibri"/>
              </a:rPr>
              <a:t>d’amplitude,</a:t>
            </a:r>
            <a:r>
              <a:rPr lang="fr-FR" spc="-80" dirty="0">
                <a:latin typeface="Calibri"/>
                <a:cs typeface="Calibri"/>
              </a:rPr>
              <a:t> </a:t>
            </a:r>
            <a:r>
              <a:rPr lang="fr-FR" dirty="0">
                <a:latin typeface="Calibri"/>
                <a:cs typeface="Calibri"/>
              </a:rPr>
              <a:t>de</a:t>
            </a:r>
            <a:r>
              <a:rPr lang="fr-FR" spc="-55" dirty="0">
                <a:latin typeface="Calibri"/>
                <a:cs typeface="Calibri"/>
              </a:rPr>
              <a:t> </a:t>
            </a:r>
            <a:r>
              <a:rPr lang="fr-FR" dirty="0">
                <a:latin typeface="Calibri"/>
                <a:cs typeface="Calibri"/>
              </a:rPr>
              <a:t>tempo,</a:t>
            </a:r>
            <a:r>
              <a:rPr lang="fr-FR" spc="-65" dirty="0">
                <a:latin typeface="Calibri"/>
                <a:cs typeface="Calibri"/>
              </a:rPr>
              <a:t> </a:t>
            </a:r>
            <a:r>
              <a:rPr lang="fr-FR" dirty="0">
                <a:latin typeface="Calibri"/>
                <a:cs typeface="Calibri"/>
              </a:rPr>
              <a:t>de</a:t>
            </a:r>
            <a:r>
              <a:rPr lang="fr-FR" spc="-55" dirty="0">
                <a:latin typeface="Calibri"/>
                <a:cs typeface="Calibri"/>
              </a:rPr>
              <a:t> </a:t>
            </a:r>
            <a:r>
              <a:rPr lang="fr-FR" spc="-10" dirty="0">
                <a:latin typeface="Calibri"/>
                <a:cs typeface="Calibri"/>
              </a:rPr>
              <a:t>types </a:t>
            </a:r>
            <a:r>
              <a:rPr lang="fr-FR" dirty="0">
                <a:latin typeface="Calibri"/>
                <a:cs typeface="Calibri"/>
              </a:rPr>
              <a:t>de</a:t>
            </a:r>
            <a:r>
              <a:rPr lang="fr-FR" spc="-55" dirty="0">
                <a:latin typeface="Calibri"/>
                <a:cs typeface="Calibri"/>
              </a:rPr>
              <a:t> </a:t>
            </a:r>
            <a:r>
              <a:rPr lang="fr-FR" spc="-10" dirty="0">
                <a:latin typeface="Calibri"/>
                <a:cs typeface="Calibri"/>
              </a:rPr>
              <a:t>charges…</a:t>
            </a:r>
            <a:endParaRPr lang="fr-FR" dirty="0">
              <a:latin typeface="Calibri"/>
              <a:cs typeface="Calibri"/>
            </a:endParaRPr>
          </a:p>
        </p:txBody>
      </p:sp>
    </p:spTree>
    <p:extLst>
      <p:ext uri="{BB962C8B-B14F-4D97-AF65-F5344CB8AC3E}">
        <p14:creationId xmlns:p14="http://schemas.microsoft.com/office/powerpoint/2010/main" val="25005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FEA33-4A6A-0B65-357A-C3F7F55466F1}"/>
              </a:ext>
            </a:extLst>
          </p:cNvPr>
          <p:cNvSpPr>
            <a:spLocks noGrp="1"/>
          </p:cNvSpPr>
          <p:nvPr>
            <p:ph type="title"/>
          </p:nvPr>
        </p:nvSpPr>
        <p:spPr/>
        <p:txBody>
          <a:bodyPr/>
          <a:lstStyle/>
          <a:p>
            <a:r>
              <a:rPr lang="fr-FR" dirty="0"/>
              <a:t>Composition</a:t>
            </a:r>
          </a:p>
        </p:txBody>
      </p:sp>
      <p:sp>
        <p:nvSpPr>
          <p:cNvPr id="3" name="Espace réservé du contenu 2">
            <a:extLst>
              <a:ext uri="{FF2B5EF4-FFF2-40B4-BE49-F238E27FC236}">
                <a16:creationId xmlns:a16="http://schemas.microsoft.com/office/drawing/2014/main" id="{96190B57-3F7F-C33B-E1F8-FD3C47680B12}"/>
              </a:ext>
            </a:extLst>
          </p:cNvPr>
          <p:cNvSpPr>
            <a:spLocks noGrp="1"/>
          </p:cNvSpPr>
          <p:nvPr>
            <p:ph idx="1"/>
          </p:nvPr>
        </p:nvSpPr>
        <p:spPr/>
        <p:txBody>
          <a:bodyPr/>
          <a:lstStyle/>
          <a:p>
            <a:pPr marL="0" indent="0">
              <a:buNone/>
            </a:pPr>
            <a:r>
              <a:rPr lang="fr-FR" dirty="0"/>
              <a:t>Il est composé de 2 parties :</a:t>
            </a:r>
          </a:p>
          <a:p>
            <a:pPr marL="0" indent="0">
              <a:buNone/>
            </a:pPr>
            <a:endParaRPr lang="fr-FR" dirty="0"/>
          </a:p>
          <a:p>
            <a:pPr marL="0" indent="0">
              <a:buNone/>
            </a:pPr>
            <a:r>
              <a:rPr lang="fr-FR" dirty="0"/>
              <a:t>Le Système Nerveux Central (SNC)</a:t>
            </a:r>
          </a:p>
          <a:p>
            <a:pPr marL="0" indent="0">
              <a:buNone/>
            </a:pPr>
            <a:endParaRPr lang="fr-FR" dirty="0"/>
          </a:p>
          <a:p>
            <a:pPr marL="0" indent="0">
              <a:buNone/>
            </a:pPr>
            <a:r>
              <a:rPr lang="fr-FR" dirty="0"/>
              <a:t>Le Système Nerveux Périphérique (SNP)</a:t>
            </a:r>
          </a:p>
        </p:txBody>
      </p:sp>
    </p:spTree>
    <p:extLst>
      <p:ext uri="{BB962C8B-B14F-4D97-AF65-F5344CB8AC3E}">
        <p14:creationId xmlns:p14="http://schemas.microsoft.com/office/powerpoint/2010/main" val="339325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79B64-F279-B3ED-267C-9A645F6D331B}"/>
              </a:ext>
            </a:extLst>
          </p:cNvPr>
          <p:cNvSpPr>
            <a:spLocks noGrp="1"/>
          </p:cNvSpPr>
          <p:nvPr>
            <p:ph type="title"/>
          </p:nvPr>
        </p:nvSpPr>
        <p:spPr/>
        <p:txBody>
          <a:bodyPr/>
          <a:lstStyle/>
          <a:p>
            <a:r>
              <a:rPr lang="fr-FR" dirty="0"/>
              <a:t>Système Nerveux Central (SNC)</a:t>
            </a:r>
          </a:p>
        </p:txBody>
      </p:sp>
      <p:sp>
        <p:nvSpPr>
          <p:cNvPr id="3" name="Espace réservé du contenu 2">
            <a:extLst>
              <a:ext uri="{FF2B5EF4-FFF2-40B4-BE49-F238E27FC236}">
                <a16:creationId xmlns:a16="http://schemas.microsoft.com/office/drawing/2014/main" id="{E742B7F7-1EEE-78FF-FAD5-356E05342F60}"/>
              </a:ext>
            </a:extLst>
          </p:cNvPr>
          <p:cNvSpPr>
            <a:spLocks noGrp="1"/>
          </p:cNvSpPr>
          <p:nvPr>
            <p:ph idx="1"/>
          </p:nvPr>
        </p:nvSpPr>
        <p:spPr/>
        <p:txBody>
          <a:bodyPr/>
          <a:lstStyle/>
          <a:p>
            <a:pPr marL="0" indent="0">
              <a:buNone/>
            </a:pPr>
            <a:r>
              <a:rPr lang="fr-FR" dirty="0"/>
              <a:t>Il est composé du cerveau et de la moelle épinière.</a:t>
            </a:r>
          </a:p>
        </p:txBody>
      </p:sp>
      <p:pic>
        <p:nvPicPr>
          <p:cNvPr id="4" name="Image 3">
            <a:extLst>
              <a:ext uri="{FF2B5EF4-FFF2-40B4-BE49-F238E27FC236}">
                <a16:creationId xmlns:a16="http://schemas.microsoft.com/office/drawing/2014/main" id="{CD4A95D4-93E0-84F4-95F7-D5D2D03A7072}"/>
              </a:ext>
            </a:extLst>
          </p:cNvPr>
          <p:cNvPicPr>
            <a:picLocks noChangeAspect="1"/>
          </p:cNvPicPr>
          <p:nvPr/>
        </p:nvPicPr>
        <p:blipFill>
          <a:blip r:embed="rId2"/>
          <a:stretch>
            <a:fillRect/>
          </a:stretch>
        </p:blipFill>
        <p:spPr>
          <a:xfrm>
            <a:off x="576952" y="3429000"/>
            <a:ext cx="4299636" cy="2550382"/>
          </a:xfrm>
          <a:prstGeom prst="rect">
            <a:avLst/>
          </a:prstGeom>
        </p:spPr>
      </p:pic>
      <p:pic>
        <p:nvPicPr>
          <p:cNvPr id="5" name="Image 4">
            <a:extLst>
              <a:ext uri="{FF2B5EF4-FFF2-40B4-BE49-F238E27FC236}">
                <a16:creationId xmlns:a16="http://schemas.microsoft.com/office/drawing/2014/main" id="{9C2655D3-F896-6914-A658-181C2E4D1258}"/>
              </a:ext>
            </a:extLst>
          </p:cNvPr>
          <p:cNvPicPr>
            <a:picLocks noChangeAspect="1"/>
          </p:cNvPicPr>
          <p:nvPr/>
        </p:nvPicPr>
        <p:blipFill>
          <a:blip r:embed="rId3"/>
          <a:stretch>
            <a:fillRect/>
          </a:stretch>
        </p:blipFill>
        <p:spPr>
          <a:xfrm>
            <a:off x="7315413" y="2506661"/>
            <a:ext cx="3108099" cy="4351339"/>
          </a:xfrm>
          <a:prstGeom prst="rect">
            <a:avLst/>
          </a:prstGeom>
        </p:spPr>
      </p:pic>
    </p:spTree>
    <p:extLst>
      <p:ext uri="{BB962C8B-B14F-4D97-AF65-F5344CB8AC3E}">
        <p14:creationId xmlns:p14="http://schemas.microsoft.com/office/powerpoint/2010/main" val="316186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93D6A-B7A8-1DD5-F593-2E75F73E72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95E26E-4A2C-5663-809D-840E2976C27D}"/>
              </a:ext>
            </a:extLst>
          </p:cNvPr>
          <p:cNvSpPr>
            <a:spLocks noGrp="1"/>
          </p:cNvSpPr>
          <p:nvPr>
            <p:ph type="title"/>
          </p:nvPr>
        </p:nvSpPr>
        <p:spPr/>
        <p:txBody>
          <a:bodyPr/>
          <a:lstStyle/>
          <a:p>
            <a:r>
              <a:rPr lang="fr-FR" dirty="0"/>
              <a:t>Système Nerveux Central (SNC)</a:t>
            </a:r>
          </a:p>
        </p:txBody>
      </p:sp>
      <p:sp>
        <p:nvSpPr>
          <p:cNvPr id="3" name="Espace réservé du contenu 2">
            <a:extLst>
              <a:ext uri="{FF2B5EF4-FFF2-40B4-BE49-F238E27FC236}">
                <a16:creationId xmlns:a16="http://schemas.microsoft.com/office/drawing/2014/main" id="{CAC23B00-B28B-26D7-8578-570EABC433D1}"/>
              </a:ext>
            </a:extLst>
          </p:cNvPr>
          <p:cNvSpPr>
            <a:spLocks noGrp="1"/>
          </p:cNvSpPr>
          <p:nvPr>
            <p:ph idx="1"/>
          </p:nvPr>
        </p:nvSpPr>
        <p:spPr/>
        <p:txBody>
          <a:bodyPr/>
          <a:lstStyle/>
          <a:p>
            <a:pPr marL="0" indent="0">
              <a:buNone/>
            </a:pPr>
            <a:r>
              <a:rPr lang="fr-FR" dirty="0"/>
              <a:t>Rôle :</a:t>
            </a:r>
          </a:p>
          <a:p>
            <a:pPr marL="0" indent="0">
              <a:buNone/>
            </a:pPr>
            <a:r>
              <a:rPr lang="fr-FR" dirty="0"/>
              <a:t>Reçoit, enregistre, interprète les signaux qui parviennent de la </a:t>
            </a:r>
            <a:r>
              <a:rPr lang="fr-FR" b="1" dirty="0"/>
              <a:t>périphérie </a:t>
            </a:r>
            <a:r>
              <a:rPr lang="fr-FR" dirty="0"/>
              <a:t>et organise les réponses à envoyer.</a:t>
            </a:r>
          </a:p>
        </p:txBody>
      </p:sp>
    </p:spTree>
    <p:extLst>
      <p:ext uri="{BB962C8B-B14F-4D97-AF65-F5344CB8AC3E}">
        <p14:creationId xmlns:p14="http://schemas.microsoft.com/office/powerpoint/2010/main" val="117787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3B9EF-F78A-9D89-D977-CDC04A0C9C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C943AF-4E37-865D-CA78-9C778D6A8E19}"/>
              </a:ext>
            </a:extLst>
          </p:cNvPr>
          <p:cNvSpPr>
            <a:spLocks noGrp="1"/>
          </p:cNvSpPr>
          <p:nvPr>
            <p:ph type="title"/>
          </p:nvPr>
        </p:nvSpPr>
        <p:spPr/>
        <p:txBody>
          <a:bodyPr/>
          <a:lstStyle/>
          <a:p>
            <a:r>
              <a:rPr lang="fr-FR" dirty="0"/>
              <a:t>Système Nerveux Périphérique (SNP)</a:t>
            </a:r>
          </a:p>
        </p:txBody>
      </p:sp>
      <p:sp>
        <p:nvSpPr>
          <p:cNvPr id="3" name="Espace réservé du contenu 2">
            <a:extLst>
              <a:ext uri="{FF2B5EF4-FFF2-40B4-BE49-F238E27FC236}">
                <a16:creationId xmlns:a16="http://schemas.microsoft.com/office/drawing/2014/main" id="{7BEB7D00-8874-A864-5927-0ED35FFD06E5}"/>
              </a:ext>
            </a:extLst>
          </p:cNvPr>
          <p:cNvSpPr>
            <a:spLocks noGrp="1"/>
          </p:cNvSpPr>
          <p:nvPr>
            <p:ph idx="1"/>
          </p:nvPr>
        </p:nvSpPr>
        <p:spPr/>
        <p:txBody>
          <a:bodyPr>
            <a:normAutofit lnSpcReduction="10000"/>
          </a:bodyPr>
          <a:lstStyle/>
          <a:p>
            <a:pPr marL="0" indent="0">
              <a:buNone/>
            </a:pPr>
            <a:r>
              <a:rPr lang="fr-FR" dirty="0"/>
              <a:t>Il est formé de </a:t>
            </a:r>
            <a:r>
              <a:rPr lang="fr-FR" b="1" dirty="0"/>
              <a:t>nerfs et de ganglions</a:t>
            </a:r>
            <a:r>
              <a:rPr lang="fr-FR" dirty="0"/>
              <a:t>. Il innerve tous les organes et les muscles.</a:t>
            </a:r>
          </a:p>
          <a:p>
            <a:pPr marL="0" indent="0">
              <a:buNone/>
            </a:pPr>
            <a:endParaRPr lang="fr-FR" dirty="0"/>
          </a:p>
          <a:p>
            <a:pPr marL="0" indent="0">
              <a:buNone/>
            </a:pPr>
            <a:r>
              <a:rPr lang="fr-FR" dirty="0"/>
              <a:t>Il est divisé en 2 parties : </a:t>
            </a:r>
          </a:p>
          <a:p>
            <a:pPr marL="0" indent="0">
              <a:buNone/>
            </a:pPr>
            <a:endParaRPr lang="fr-FR" dirty="0"/>
          </a:p>
          <a:p>
            <a:pPr marL="0" indent="0">
              <a:buNone/>
            </a:pPr>
            <a:r>
              <a:rPr lang="fr-FR" b="1" dirty="0"/>
              <a:t>La voie sensitive : </a:t>
            </a:r>
            <a:r>
              <a:rPr lang="fr-FR" dirty="0"/>
              <a:t>informe en permanence de ce qu’il se passe dans l’organisme</a:t>
            </a:r>
          </a:p>
          <a:p>
            <a:pPr marL="0" indent="0">
              <a:buNone/>
            </a:pPr>
            <a:endParaRPr lang="fr-FR" dirty="0"/>
          </a:p>
          <a:p>
            <a:pPr marL="0" indent="0">
              <a:buNone/>
            </a:pPr>
            <a:r>
              <a:rPr lang="fr-FR" b="1" dirty="0"/>
              <a:t>La voie motrice : </a:t>
            </a:r>
            <a:r>
              <a:rPr lang="fr-FR" dirty="0"/>
              <a:t>Transmet les informations reçues du SNC à l’organisme</a:t>
            </a:r>
            <a:endParaRPr lang="fr-FR" b="1" dirty="0"/>
          </a:p>
          <a:p>
            <a:pPr marL="0" indent="0">
              <a:buNone/>
            </a:pPr>
            <a:endParaRPr lang="fr-FR" dirty="0"/>
          </a:p>
        </p:txBody>
      </p:sp>
    </p:spTree>
    <p:extLst>
      <p:ext uri="{BB962C8B-B14F-4D97-AF65-F5344CB8AC3E}">
        <p14:creationId xmlns:p14="http://schemas.microsoft.com/office/powerpoint/2010/main" val="296497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7E59-DB6A-CC26-A41B-DFC11D223F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A4FA80D-1164-B6C4-900A-4820DE0439F9}"/>
              </a:ext>
            </a:extLst>
          </p:cNvPr>
          <p:cNvSpPr>
            <a:spLocks noGrp="1"/>
          </p:cNvSpPr>
          <p:nvPr>
            <p:ph type="title"/>
          </p:nvPr>
        </p:nvSpPr>
        <p:spPr/>
        <p:txBody>
          <a:bodyPr/>
          <a:lstStyle/>
          <a:p>
            <a:r>
              <a:rPr lang="fr-FR" dirty="0"/>
              <a:t>Système Nerveux Périphérique (SNP)</a:t>
            </a:r>
          </a:p>
        </p:txBody>
      </p:sp>
      <p:sp>
        <p:nvSpPr>
          <p:cNvPr id="3" name="Espace réservé du contenu 2">
            <a:extLst>
              <a:ext uri="{FF2B5EF4-FFF2-40B4-BE49-F238E27FC236}">
                <a16:creationId xmlns:a16="http://schemas.microsoft.com/office/drawing/2014/main" id="{7FF30D6E-FFF7-690C-18E3-14BFFCF39909}"/>
              </a:ext>
            </a:extLst>
          </p:cNvPr>
          <p:cNvSpPr>
            <a:spLocks noGrp="1"/>
          </p:cNvSpPr>
          <p:nvPr>
            <p:ph idx="1"/>
          </p:nvPr>
        </p:nvSpPr>
        <p:spPr/>
        <p:txBody>
          <a:bodyPr>
            <a:normAutofit/>
          </a:bodyPr>
          <a:lstStyle/>
          <a:p>
            <a:pPr marL="0" indent="0">
              <a:buNone/>
            </a:pPr>
            <a:r>
              <a:rPr lang="fr-FR" dirty="0"/>
              <a:t>La voie motrice quant à elle est également divisé en 2 parties :</a:t>
            </a:r>
          </a:p>
          <a:p>
            <a:pPr marL="0" indent="0">
              <a:buNone/>
            </a:pPr>
            <a:endParaRPr lang="fr-FR" dirty="0"/>
          </a:p>
          <a:p>
            <a:pPr marL="0" indent="0">
              <a:buNone/>
            </a:pPr>
            <a:r>
              <a:rPr lang="fr-FR" dirty="0"/>
              <a:t>Le système nerveux autonome (involontaire)</a:t>
            </a:r>
          </a:p>
          <a:p>
            <a:pPr marL="0" indent="0">
              <a:buNone/>
            </a:pPr>
            <a:endParaRPr lang="fr-FR" dirty="0"/>
          </a:p>
          <a:p>
            <a:pPr marL="0" indent="0">
              <a:buNone/>
            </a:pPr>
            <a:r>
              <a:rPr lang="fr-FR" dirty="0"/>
              <a:t>Le système nerveux somatique (volontaire)</a:t>
            </a:r>
          </a:p>
        </p:txBody>
      </p:sp>
    </p:spTree>
    <p:extLst>
      <p:ext uri="{BB962C8B-B14F-4D97-AF65-F5344CB8AC3E}">
        <p14:creationId xmlns:p14="http://schemas.microsoft.com/office/powerpoint/2010/main" val="252883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99BC8-FFC7-2D52-F840-0DAF763477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9FC4FF-2905-35C7-DD3F-B45E87563C4A}"/>
              </a:ext>
            </a:extLst>
          </p:cNvPr>
          <p:cNvSpPr>
            <a:spLocks noGrp="1"/>
          </p:cNvSpPr>
          <p:nvPr>
            <p:ph type="title"/>
          </p:nvPr>
        </p:nvSpPr>
        <p:spPr/>
        <p:txBody>
          <a:bodyPr/>
          <a:lstStyle/>
          <a:p>
            <a:r>
              <a:rPr lang="fr-FR" dirty="0"/>
              <a:t>Système Nerveux Périphérique (SNP)</a:t>
            </a:r>
          </a:p>
        </p:txBody>
      </p:sp>
      <p:sp>
        <p:nvSpPr>
          <p:cNvPr id="3" name="Espace réservé du contenu 2">
            <a:extLst>
              <a:ext uri="{FF2B5EF4-FFF2-40B4-BE49-F238E27FC236}">
                <a16:creationId xmlns:a16="http://schemas.microsoft.com/office/drawing/2014/main" id="{95112F04-BD11-569B-69EB-40B46B4B5585}"/>
              </a:ext>
            </a:extLst>
          </p:cNvPr>
          <p:cNvSpPr>
            <a:spLocks noGrp="1"/>
          </p:cNvSpPr>
          <p:nvPr>
            <p:ph idx="1"/>
          </p:nvPr>
        </p:nvSpPr>
        <p:spPr/>
        <p:txBody>
          <a:bodyPr>
            <a:normAutofit/>
          </a:bodyPr>
          <a:lstStyle/>
          <a:p>
            <a:pPr marL="0" indent="0">
              <a:buNone/>
            </a:pPr>
            <a:r>
              <a:rPr lang="fr-FR" dirty="0"/>
              <a:t>Le système nerveux autonome, comporte 3 parties :</a:t>
            </a:r>
          </a:p>
          <a:p>
            <a:pPr marL="0" indent="0">
              <a:buNone/>
            </a:pPr>
            <a:endParaRPr lang="fr-FR" dirty="0"/>
          </a:p>
          <a:p>
            <a:pPr marL="0" indent="0">
              <a:buNone/>
            </a:pPr>
            <a:r>
              <a:rPr lang="fr-FR" b="1" dirty="0"/>
              <a:t>Le système nerveux sympathique </a:t>
            </a:r>
            <a:r>
              <a:rPr lang="fr-FR" dirty="0"/>
              <a:t>(qui permet)</a:t>
            </a:r>
          </a:p>
          <a:p>
            <a:pPr marL="0" indent="0">
              <a:buNone/>
            </a:pPr>
            <a:endParaRPr lang="fr-FR" dirty="0"/>
          </a:p>
          <a:p>
            <a:pPr marL="0" indent="0">
              <a:buNone/>
            </a:pPr>
            <a:r>
              <a:rPr lang="fr-FR" b="1" dirty="0"/>
              <a:t>Le système nerveux parasympathique </a:t>
            </a:r>
            <a:r>
              <a:rPr lang="fr-FR" dirty="0"/>
              <a:t>(qui inhibe)</a:t>
            </a:r>
          </a:p>
          <a:p>
            <a:pPr marL="0" indent="0">
              <a:buNone/>
            </a:pPr>
            <a:endParaRPr lang="fr-FR" dirty="0"/>
          </a:p>
          <a:p>
            <a:pPr marL="0" indent="0">
              <a:buNone/>
            </a:pPr>
            <a:r>
              <a:rPr lang="fr-FR" dirty="0"/>
              <a:t>Le système nerveux entérique (système digestif)</a:t>
            </a:r>
          </a:p>
        </p:txBody>
      </p:sp>
    </p:spTree>
    <p:extLst>
      <p:ext uri="{BB962C8B-B14F-4D97-AF65-F5344CB8AC3E}">
        <p14:creationId xmlns:p14="http://schemas.microsoft.com/office/powerpoint/2010/main" val="107139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5856-5A42-CFEB-230D-670F6D6BA05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559DF6-32F5-ABE9-BF52-9C94906A06D8}"/>
              </a:ext>
            </a:extLst>
          </p:cNvPr>
          <p:cNvSpPr>
            <a:spLocks noGrp="1"/>
          </p:cNvSpPr>
          <p:nvPr>
            <p:ph type="title"/>
          </p:nvPr>
        </p:nvSpPr>
        <p:spPr/>
        <p:txBody>
          <a:bodyPr/>
          <a:lstStyle/>
          <a:p>
            <a:r>
              <a:rPr lang="fr-FR" dirty="0"/>
              <a:t>Système Nerveux Périphérique (SNP)</a:t>
            </a:r>
          </a:p>
        </p:txBody>
      </p:sp>
      <p:sp>
        <p:nvSpPr>
          <p:cNvPr id="3" name="Espace réservé du contenu 2">
            <a:extLst>
              <a:ext uri="{FF2B5EF4-FFF2-40B4-BE49-F238E27FC236}">
                <a16:creationId xmlns:a16="http://schemas.microsoft.com/office/drawing/2014/main" id="{6F93660C-80AD-C281-FDFF-8A0ECD19C478}"/>
              </a:ext>
            </a:extLst>
          </p:cNvPr>
          <p:cNvSpPr>
            <a:spLocks noGrp="1"/>
          </p:cNvSpPr>
          <p:nvPr>
            <p:ph idx="1"/>
          </p:nvPr>
        </p:nvSpPr>
        <p:spPr/>
        <p:txBody>
          <a:bodyPr>
            <a:normAutofit/>
          </a:bodyPr>
          <a:lstStyle/>
          <a:p>
            <a:pPr marL="0" indent="0">
              <a:buNone/>
            </a:pPr>
            <a:r>
              <a:rPr lang="fr-FR" b="1" dirty="0"/>
              <a:t>Le système nerveux sympathique </a:t>
            </a:r>
            <a:r>
              <a:rPr lang="fr-FR" dirty="0"/>
              <a:t>(qui permet) : gère les phénomènes d’augmentation (FC, vasodilatation, T°C, etc…) pour se protéger et survivre.</a:t>
            </a:r>
          </a:p>
        </p:txBody>
      </p:sp>
    </p:spTree>
    <p:extLst>
      <p:ext uri="{BB962C8B-B14F-4D97-AF65-F5344CB8AC3E}">
        <p14:creationId xmlns:p14="http://schemas.microsoft.com/office/powerpoint/2010/main" val="3383988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TotalTime>
  <Words>1439</Words>
  <Application>Microsoft Macintosh PowerPoint</Application>
  <PresentationFormat>Grand écran</PresentationFormat>
  <Paragraphs>132</Paragraphs>
  <Slides>29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Aptos</vt:lpstr>
      <vt:lpstr>Aptos Display</vt:lpstr>
      <vt:lpstr>Arial</vt:lpstr>
      <vt:lpstr>Calibri</vt:lpstr>
      <vt:lpstr>Thème Office</vt:lpstr>
      <vt:lpstr>Le système nerveux</vt:lpstr>
      <vt:lpstr>Définition</vt:lpstr>
      <vt:lpstr>Composition</vt:lpstr>
      <vt:lpstr>Système Nerveux Central (SNC)</vt:lpstr>
      <vt:lpstr>Système Nerveux Central (SNC)</vt:lpstr>
      <vt:lpstr>Système Nerveux Périphérique (SNP)</vt:lpstr>
      <vt:lpstr>Système Nerveux Périphérique (SNP)</vt:lpstr>
      <vt:lpstr>Système Nerveux Périphérique (SNP)</vt:lpstr>
      <vt:lpstr>Système Nerveux Périphérique (SNP)</vt:lpstr>
      <vt:lpstr>Système Nerveux Périphérique (SNP)</vt:lpstr>
      <vt:lpstr>Présentation PowerPoint</vt:lpstr>
      <vt:lpstr>Présentation PowerPoint</vt:lpstr>
      <vt:lpstr>Présentation PowerPoint</vt:lpstr>
      <vt:lpstr>Présentation PowerPoint</vt:lpstr>
      <vt:lpstr>Présentation PowerPoint</vt:lpstr>
      <vt:lpstr>Présentation PowerPoint</vt:lpstr>
      <vt:lpstr>Les neurotransmetteurs</vt:lpstr>
      <vt:lpstr>Les neurotransmetteurs</vt:lpstr>
      <vt:lpstr>L’acte moteur</vt:lpstr>
      <vt:lpstr>L’activité réflexe </vt:lpstr>
      <vt:lpstr>Le réflexe myotatique</vt:lpstr>
      <vt:lpstr>Le réflexe myotatique inverse</vt:lpstr>
      <vt:lpstr>Apprentissage moteur </vt:lpstr>
      <vt:lpstr>Apprentissage moteur</vt:lpstr>
      <vt:lpstr>Apprentissage moteur</vt:lpstr>
      <vt:lpstr>Système nerveux et entraînement</vt:lpstr>
      <vt:lpstr>Système nerveux et entraînement</vt:lpstr>
      <vt:lpstr>Système nerveux et entraînement</vt:lpstr>
      <vt:lpstr>Système nerveux et entraînement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dc:creator>
  <cp:lastModifiedBy>Office</cp:lastModifiedBy>
  <cp:revision>3</cp:revision>
  <dcterms:created xsi:type="dcterms:W3CDTF">2025-11-24T07:49:02Z</dcterms:created>
  <dcterms:modified xsi:type="dcterms:W3CDTF">2025-11-28T08:56:11Z</dcterms:modified>
</cp:coreProperties>
</file>